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62" r:id="rId2"/>
    <p:sldId id="259" r:id="rId3"/>
    <p:sldId id="260" r:id="rId4"/>
    <p:sldId id="263" r:id="rId5"/>
    <p:sldId id="261" r:id="rId6"/>
    <p:sldId id="264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65" r:id="rId15"/>
    <p:sldId id="274" r:id="rId16"/>
    <p:sldId id="275" r:id="rId17"/>
    <p:sldId id="276" r:id="rId18"/>
    <p:sldId id="281" r:id="rId19"/>
    <p:sldId id="365" r:id="rId20"/>
    <p:sldId id="366" r:id="rId21"/>
    <p:sldId id="273" r:id="rId22"/>
    <p:sldId id="277" r:id="rId23"/>
    <p:sldId id="347" r:id="rId24"/>
    <p:sldId id="278" r:id="rId25"/>
    <p:sldId id="279" r:id="rId26"/>
    <p:sldId id="311" r:id="rId27"/>
    <p:sldId id="348" r:id="rId28"/>
    <p:sldId id="280" r:id="rId29"/>
    <p:sldId id="368" r:id="rId30"/>
    <p:sldId id="372" r:id="rId31"/>
    <p:sldId id="369" r:id="rId32"/>
    <p:sldId id="309" r:id="rId33"/>
    <p:sldId id="310" r:id="rId34"/>
    <p:sldId id="325" r:id="rId35"/>
    <p:sldId id="326" r:id="rId36"/>
    <p:sldId id="327" r:id="rId37"/>
    <p:sldId id="328" r:id="rId38"/>
    <p:sldId id="329" r:id="rId39"/>
    <p:sldId id="330" r:id="rId40"/>
    <p:sldId id="331" r:id="rId41"/>
    <p:sldId id="333" r:id="rId42"/>
    <p:sldId id="334" r:id="rId43"/>
    <p:sldId id="335" r:id="rId44"/>
    <p:sldId id="336" r:id="rId45"/>
    <p:sldId id="337" r:id="rId46"/>
    <p:sldId id="338" r:id="rId47"/>
    <p:sldId id="339" r:id="rId48"/>
    <p:sldId id="340" r:id="rId49"/>
    <p:sldId id="341" r:id="rId50"/>
    <p:sldId id="342" r:id="rId51"/>
    <p:sldId id="343" r:id="rId52"/>
    <p:sldId id="344" r:id="rId53"/>
    <p:sldId id="345" r:id="rId54"/>
    <p:sldId id="346" r:id="rId55"/>
    <p:sldId id="324" r:id="rId56"/>
    <p:sldId id="373" r:id="rId57"/>
    <p:sldId id="376" r:id="rId58"/>
    <p:sldId id="378" r:id="rId59"/>
    <p:sldId id="379" r:id="rId60"/>
    <p:sldId id="380" r:id="rId61"/>
    <p:sldId id="374" r:id="rId62"/>
    <p:sldId id="375" r:id="rId63"/>
    <p:sldId id="377" r:id="rId64"/>
    <p:sldId id="383" r:id="rId65"/>
    <p:sldId id="381" r:id="rId66"/>
    <p:sldId id="382" r:id="rId67"/>
    <p:sldId id="384" r:id="rId68"/>
    <p:sldId id="385" r:id="rId69"/>
    <p:sldId id="386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33" autoAdjust="0"/>
    <p:restoredTop sz="94660"/>
  </p:normalViewPr>
  <p:slideViewPr>
    <p:cSldViewPr>
      <p:cViewPr varScale="1">
        <p:scale>
          <a:sx n="74" d="100"/>
          <a:sy n="74" d="100"/>
        </p:scale>
        <p:origin x="-121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D1EA8A-C504-482F-8E2E-388537DB5739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F02D0D-DC24-4256-B2A5-AD7ECD59B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44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Tehnološka</a:t>
            </a:r>
            <a:r>
              <a:rPr lang="en-US" dirty="0" smtClean="0"/>
              <a:t> </a:t>
            </a:r>
            <a:r>
              <a:rPr lang="en-US" dirty="0" err="1" smtClean="0"/>
              <a:t>arhitektura</a:t>
            </a:r>
            <a:r>
              <a:rPr lang="en-US" dirty="0" smtClean="0"/>
              <a:t> </a:t>
            </a:r>
            <a:r>
              <a:rPr lang="en-US" dirty="0" err="1" smtClean="0"/>
              <a:t>predstavlja</a:t>
            </a:r>
            <a:r>
              <a:rPr lang="en-US" dirty="0" smtClean="0"/>
              <a:t> </a:t>
            </a:r>
            <a:r>
              <a:rPr lang="en-US" dirty="0" err="1" smtClean="0"/>
              <a:t>tehnologije</a:t>
            </a:r>
            <a:r>
              <a:rPr lang="en-US" dirty="0" smtClean="0"/>
              <a:t> </a:t>
            </a:r>
            <a:r>
              <a:rPr lang="en-US" dirty="0" err="1" smtClean="0"/>
              <a:t>iza</a:t>
            </a:r>
            <a:r>
              <a:rPr lang="en-US" dirty="0" smtClean="0"/>
              <a:t> </a:t>
            </a:r>
            <a:r>
              <a:rPr lang="en-US" dirty="0" err="1" smtClean="0"/>
              <a:t>aplikativne</a:t>
            </a:r>
            <a:r>
              <a:rPr lang="en-US" dirty="0" smtClean="0"/>
              <a:t> </a:t>
            </a:r>
            <a:r>
              <a:rPr lang="en-US" dirty="0" err="1" smtClean="0"/>
              <a:t>implementacije</a:t>
            </a:r>
            <a:r>
              <a:rPr lang="en-US" dirty="0" smtClean="0"/>
              <a:t> </a:t>
            </a:r>
            <a:r>
              <a:rPr lang="en-US" dirty="0" err="1" smtClean="0"/>
              <a:t>kao</a:t>
            </a:r>
            <a:r>
              <a:rPr lang="en-US" dirty="0" smtClean="0"/>
              <a:t> i </a:t>
            </a:r>
            <a:r>
              <a:rPr lang="en-US" dirty="0" err="1" smtClean="0"/>
              <a:t>infrastrukturu</a:t>
            </a:r>
            <a:r>
              <a:rPr lang="en-US" dirty="0" smtClean="0"/>
              <a:t> i </a:t>
            </a:r>
            <a:r>
              <a:rPr lang="en-US" dirty="0" err="1" smtClean="0"/>
              <a:t>okruženje</a:t>
            </a:r>
            <a:r>
              <a:rPr lang="en-US" dirty="0" smtClean="0"/>
              <a:t> </a:t>
            </a:r>
            <a:r>
              <a:rPr lang="en-US" dirty="0" err="1" smtClean="0"/>
              <a:t>neophodno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razvoj</a:t>
            </a:r>
            <a:r>
              <a:rPr lang="en-US" dirty="0" smtClean="0"/>
              <a:t> </a:t>
            </a:r>
            <a:r>
              <a:rPr lang="en-US" dirty="0" err="1" smtClean="0"/>
              <a:t>sistema</a:t>
            </a:r>
            <a:r>
              <a:rPr lang="en-US" dirty="0" smtClean="0"/>
              <a:t> </a:t>
            </a:r>
            <a:r>
              <a:rPr lang="en-US" dirty="0" err="1" smtClean="0"/>
              <a:t>podrške</a:t>
            </a:r>
            <a:r>
              <a:rPr lang="en-US" dirty="0" smtClean="0"/>
              <a:t> </a:t>
            </a:r>
            <a:r>
              <a:rPr lang="en-US" dirty="0" err="1" smtClean="0"/>
              <a:t>poslovnih</a:t>
            </a:r>
            <a:r>
              <a:rPr lang="en-US" dirty="0" smtClean="0"/>
              <a:t> </a:t>
            </a:r>
            <a:r>
              <a:rPr lang="en-US" dirty="0" err="1" smtClean="0"/>
              <a:t>procesa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F02D0D-DC24-4256-B2A5-AD7ECD59B83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09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 smtClean="0"/>
              <a:t>S</a:t>
            </a:r>
            <a:r>
              <a:rPr lang="en-US" dirty="0" err="1" smtClean="0"/>
              <a:t>ervis</a:t>
            </a:r>
            <a:r>
              <a:rPr lang="sr-Latn-RS" dirty="0" smtClean="0"/>
              <a:t>i</a:t>
            </a:r>
            <a:r>
              <a:rPr lang="en-US" dirty="0" smtClean="0"/>
              <a:t> se </a:t>
            </a:r>
            <a:r>
              <a:rPr lang="en-US" dirty="0" err="1" smtClean="0"/>
              <a:t>mogu</a:t>
            </a:r>
            <a:r>
              <a:rPr lang="en-US" dirty="0" smtClean="0"/>
              <a:t> </a:t>
            </a:r>
            <a:r>
              <a:rPr lang="en-US" dirty="0" err="1" smtClean="0"/>
              <a:t>nezavisno</a:t>
            </a:r>
            <a:r>
              <a:rPr lang="en-US" dirty="0" smtClean="0"/>
              <a:t> </a:t>
            </a:r>
            <a:r>
              <a:rPr lang="en-US" dirty="0" err="1" smtClean="0"/>
              <a:t>distribuirati</a:t>
            </a:r>
            <a:r>
              <a:rPr lang="en-US" dirty="0" smtClean="0"/>
              <a:t> </a:t>
            </a:r>
            <a:r>
              <a:rPr lang="en-US" dirty="0" err="1" smtClean="0"/>
              <a:t>putem</a:t>
            </a:r>
            <a:r>
              <a:rPr lang="en-US" dirty="0" smtClean="0"/>
              <a:t> </a:t>
            </a:r>
            <a:r>
              <a:rPr lang="en-US" dirty="0" err="1" smtClean="0"/>
              <a:t>mreže</a:t>
            </a:r>
            <a:r>
              <a:rPr lang="en-US" dirty="0" smtClean="0"/>
              <a:t> i </a:t>
            </a:r>
            <a:r>
              <a:rPr lang="en-US" dirty="0" err="1" smtClean="0"/>
              <a:t>kombinovati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drugim</a:t>
            </a:r>
            <a:r>
              <a:rPr lang="en-US" dirty="0" smtClean="0"/>
              <a:t> </a:t>
            </a:r>
            <a:r>
              <a:rPr lang="en-US" dirty="0" err="1" smtClean="0"/>
              <a:t>servisima</a:t>
            </a:r>
            <a:r>
              <a:rPr lang="en-US" dirty="0" smtClean="0"/>
              <a:t> </a:t>
            </a:r>
            <a:r>
              <a:rPr lang="en-US" dirty="0" err="1" smtClean="0"/>
              <a:t>radi</a:t>
            </a:r>
            <a:r>
              <a:rPr lang="en-US" dirty="0" smtClean="0"/>
              <a:t> </a:t>
            </a:r>
            <a:r>
              <a:rPr lang="en-US" dirty="0" err="1" smtClean="0"/>
              <a:t>stvaranja</a:t>
            </a:r>
            <a:r>
              <a:rPr lang="en-US" dirty="0" smtClean="0"/>
              <a:t> </a:t>
            </a:r>
            <a:r>
              <a:rPr lang="en-US" dirty="0" err="1" smtClean="0"/>
              <a:t>kompleksnijih</a:t>
            </a:r>
            <a:r>
              <a:rPr lang="en-US" dirty="0" smtClean="0"/>
              <a:t> </a:t>
            </a:r>
            <a:r>
              <a:rPr lang="en-US" dirty="0" err="1" smtClean="0"/>
              <a:t>biznis</a:t>
            </a:r>
            <a:r>
              <a:rPr lang="en-US" dirty="0" smtClean="0"/>
              <a:t> </a:t>
            </a:r>
            <a:r>
              <a:rPr lang="en-US" dirty="0" err="1" smtClean="0"/>
              <a:t>aplikacija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11593-29E9-48A4-A917-118C972A63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186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Prednosti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SOA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arhitekture</a:t>
            </a:r>
            <a:r>
              <a:rPr lang="sr-Latn-R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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Brža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jeftinija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izgradnja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novih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usluga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ili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aplikacija</a:t>
            </a:r>
            <a:r>
              <a:rPr lang="sr-Latn-R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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Bolji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kvalitet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aplikacija</a:t>
            </a:r>
            <a:r>
              <a:rPr lang="sr-Latn-R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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Manji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troškovi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održavanja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sistema</a:t>
            </a:r>
            <a:r>
              <a:rPr lang="sr-Latn-R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11593-29E9-48A4-A917-118C972A63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047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03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91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983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77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4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166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33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15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969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63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627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5E91-D7E6-47FD-B56E-DFD7ED9D5058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01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.emf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rofesorDimic/PIS_2022_2023/tree/main/Aktivnosti%20studenata/Projekti%20studenata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52736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chemeClr val="tx2"/>
                </a:solidFill>
                <a:latin typeface="Cambria" pitchFamily="18" charset="0"/>
              </a:rPr>
              <a:t>Projektovanje</a:t>
            </a:r>
            <a:r>
              <a:rPr lang="en-US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ambria" pitchFamily="18" charset="0"/>
              </a:rPr>
              <a:t>informacionih</a:t>
            </a:r>
            <a:r>
              <a:rPr lang="en-US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ambria" pitchFamily="18" charset="0"/>
              </a:rPr>
              <a:t>sistema</a:t>
            </a:r>
            <a:r>
              <a:rPr lang="en-US" dirty="0">
                <a:solidFill>
                  <a:schemeClr val="tx2"/>
                </a:solidFill>
                <a:latin typeface="Cambria" pitchFamily="18" charset="0"/>
              </a:rPr>
              <a:t> - </a:t>
            </a:r>
            <a:r>
              <a:rPr lang="en-US" dirty="0" err="1">
                <a:solidFill>
                  <a:schemeClr val="tx2"/>
                </a:solidFill>
                <a:latin typeface="Cambria" pitchFamily="18" charset="0"/>
              </a:rPr>
              <a:t>predavanja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683568" y="2636912"/>
            <a:ext cx="7120880" cy="2376264"/>
          </a:xfrm>
        </p:spPr>
        <p:txBody>
          <a:bodyPr>
            <a:normAutofit/>
          </a:bodyPr>
          <a:lstStyle/>
          <a:p>
            <a:pPr algn="l"/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Arhitektura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</a:rPr>
              <a:t>IS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54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52736"/>
            <a:ext cx="7772400" cy="1470025"/>
          </a:xfrm>
        </p:spPr>
        <p:txBody>
          <a:bodyPr>
            <a:normAutofit fontScale="90000"/>
          </a:bodyPr>
          <a:lstStyle/>
          <a:p>
            <a:pPr algn="l"/>
            <a:r>
              <a:rPr lang="en-US" sz="4900" dirty="0" err="1">
                <a:solidFill>
                  <a:schemeClr val="tx2"/>
                </a:solidFill>
                <a:latin typeface="Cambria" pitchFamily="18" charset="0"/>
              </a:rPr>
              <a:t>Blokovi</a:t>
            </a:r>
            <a:r>
              <a:rPr lang="en-US" sz="49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4900" dirty="0" err="1" smtClean="0">
                <a:solidFill>
                  <a:schemeClr val="tx2"/>
                </a:solidFill>
                <a:latin typeface="Cambria" pitchFamily="18" charset="0"/>
              </a:rPr>
              <a:t>procesa</a:t>
            </a:r>
            <a:r>
              <a:rPr lang="en-US" dirty="0" smtClean="0">
                <a:solidFill>
                  <a:schemeClr val="tx2"/>
                </a:solidFill>
                <a:latin typeface="Cambria" pitchFamily="18" charset="0"/>
              </a:rPr>
              <a:t/>
            </a:r>
            <a:br>
              <a:rPr lang="en-US" dirty="0" smtClean="0">
                <a:solidFill>
                  <a:schemeClr val="tx2"/>
                </a:solidFill>
                <a:latin typeface="Cambria" pitchFamily="18" charset="0"/>
              </a:rPr>
            </a:br>
            <a:r>
              <a:rPr lang="pl-PL" sz="3600" dirty="0">
                <a:solidFill>
                  <a:schemeClr val="tx2"/>
                </a:solidFill>
                <a:latin typeface="Cambria" pitchFamily="18" charset="0"/>
              </a:rPr>
              <a:t>Pogled vlasnika sistema na </a:t>
            </a:r>
            <a:r>
              <a:rPr lang="en-US" sz="3600" dirty="0" err="1" smtClean="0">
                <a:solidFill>
                  <a:schemeClr val="tx2"/>
                </a:solidFill>
                <a:latin typeface="Cambria" pitchFamily="18" charset="0"/>
              </a:rPr>
              <a:t>procese</a:t>
            </a:r>
            <a:r>
              <a:rPr lang="en-US" sz="3600" dirty="0" smtClean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3600" dirty="0" err="1" smtClean="0">
                <a:solidFill>
                  <a:schemeClr val="tx2"/>
                </a:solidFill>
                <a:latin typeface="Cambria" pitchFamily="18" charset="0"/>
              </a:rPr>
              <a:t>sistema</a:t>
            </a:r>
            <a:endParaRPr lang="en-US" sz="3600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683568" y="2636912"/>
            <a:ext cx="7120880" cy="3816424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itchFamily="34" charset="0"/>
              <a:buChar char="•"/>
            </a:pPr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Vlasnici sistema su zainteresovani za grupe procesa visokog nivoa nazvanih poslovne funkcije (proizvodnja, računovodstvo i ﬁnansije,  prodaja i marketing, ljudski resursi i druge).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Vlasnici sistema će  pružiti informacije o zapaženim problemima, mogućnostima, ciljevima  i ograničenjima funkcija. 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Takođe će želeti da diskutuju o troškovima i  koristima oko projektovanja informacionog sistema</a:t>
            </a: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</a:rPr>
              <a:t>.</a:t>
            </a:r>
            <a:endParaRPr lang="vi-VN" sz="24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9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52736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chemeClr val="tx2"/>
                </a:solidFill>
                <a:latin typeface="Cambria" pitchFamily="18" charset="0"/>
              </a:rPr>
              <a:t>Blokovi</a:t>
            </a:r>
            <a:r>
              <a:rPr lang="en-US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Cambria" pitchFamily="18" charset="0"/>
              </a:rPr>
              <a:t>procesa</a:t>
            </a:r>
            <a:r>
              <a:rPr lang="en-US" dirty="0" smtClean="0">
                <a:solidFill>
                  <a:schemeClr val="tx2"/>
                </a:solidFill>
                <a:latin typeface="Cambria" pitchFamily="18" charset="0"/>
              </a:rPr>
              <a:t/>
            </a:r>
            <a:br>
              <a:rPr lang="en-US" dirty="0" smtClean="0">
                <a:solidFill>
                  <a:schemeClr val="tx2"/>
                </a:solidFill>
                <a:latin typeface="Cambria" pitchFamily="18" charset="0"/>
              </a:rPr>
            </a:br>
            <a:r>
              <a:rPr lang="pl-PL" sz="3200" dirty="0">
                <a:solidFill>
                  <a:schemeClr val="tx2"/>
                </a:solidFill>
                <a:latin typeface="Cambria" pitchFamily="18" charset="0"/>
              </a:rPr>
              <a:t>Pogled korisnika </a:t>
            </a:r>
            <a:r>
              <a:rPr lang="pl-PL" sz="3200" dirty="0" smtClean="0">
                <a:solidFill>
                  <a:schemeClr val="tx2"/>
                </a:solidFill>
                <a:latin typeface="Cambria" pitchFamily="18" charset="0"/>
              </a:rPr>
              <a:t>na </a:t>
            </a:r>
            <a:r>
              <a:rPr lang="en-US" sz="3200" dirty="0" err="1" smtClean="0">
                <a:solidFill>
                  <a:schemeClr val="tx2"/>
                </a:solidFill>
                <a:latin typeface="Cambria" pitchFamily="18" charset="0"/>
              </a:rPr>
              <a:t>procese</a:t>
            </a:r>
            <a:r>
              <a:rPr lang="en-US" sz="3200" dirty="0" smtClean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3200" dirty="0" err="1" smtClean="0">
                <a:solidFill>
                  <a:schemeClr val="tx2"/>
                </a:solidFill>
                <a:latin typeface="Cambria" pitchFamily="18" charset="0"/>
              </a:rPr>
              <a:t>sistema</a:t>
            </a:r>
            <a:endParaRPr lang="en-US" sz="3200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683568" y="2636912"/>
            <a:ext cx="7120880" cy="3960440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itchFamily="34" charset="0"/>
              <a:buChar char="•"/>
            </a:pPr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Korisnici vide odvojene poslovne </a:t>
            </a: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</a:rPr>
              <a:t>procese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</a:rPr>
              <a:t> (p</a:t>
            </a: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</a:rPr>
              <a:t>oslovni </a:t>
            </a:r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procesi su odvojene  aktivnosti koje imaju svoje ulaze i izlaze, kao i vremena početka i </a:t>
            </a: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</a:rPr>
              <a:t>završetka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</a:rPr>
              <a:t>)</a:t>
            </a: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</a:rPr>
              <a:t>. </a:t>
            </a:r>
            <a:endParaRPr lang="vi-VN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Arial" pitchFamily="34" charset="0"/>
              <a:buChar char="•"/>
            </a:pPr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Mnoge kompanije bi trebalo da reprojektuju poslovne procese kako  bi eliminisale redundansu i povećale eﬁkasnost poslovanja. 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Izazov u sistemskoj analizi jeste da se identiﬁkujuju, izraze i analiziraju  zahtevi poslovnih </a:t>
            </a: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</a:rPr>
              <a:t>procesa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</a:rPr>
              <a:t> (m</a:t>
            </a: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</a:rPr>
              <a:t>etoda </a:t>
            </a:r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sistemske analize, koja to  </a:t>
            </a: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</a:rPr>
              <a:t>omogućava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</a:rPr>
              <a:t>,</a:t>
            </a: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je model </a:t>
            </a: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</a:rPr>
              <a:t>procesa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</a:rPr>
              <a:t>)</a:t>
            </a: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</a:rPr>
              <a:t>.</a:t>
            </a:r>
            <a:endParaRPr lang="vi-VN" sz="24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99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52736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chemeClr val="tx2"/>
                </a:solidFill>
                <a:latin typeface="Cambria" pitchFamily="18" charset="0"/>
              </a:rPr>
              <a:t>Blokovi</a:t>
            </a:r>
            <a:r>
              <a:rPr lang="en-US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Cambria" pitchFamily="18" charset="0"/>
              </a:rPr>
              <a:t>procesa</a:t>
            </a:r>
            <a:r>
              <a:rPr lang="en-US" dirty="0" smtClean="0">
                <a:solidFill>
                  <a:schemeClr val="tx2"/>
                </a:solidFill>
                <a:latin typeface="Cambria" pitchFamily="18" charset="0"/>
              </a:rPr>
              <a:t/>
            </a:r>
            <a:br>
              <a:rPr lang="en-US" dirty="0" smtClean="0">
                <a:solidFill>
                  <a:schemeClr val="tx2"/>
                </a:solidFill>
                <a:latin typeface="Cambria" pitchFamily="18" charset="0"/>
              </a:rPr>
            </a:br>
            <a:r>
              <a:rPr lang="pl-PL" sz="3200" dirty="0">
                <a:solidFill>
                  <a:schemeClr val="tx2"/>
                </a:solidFill>
                <a:latin typeface="Cambria" pitchFamily="18" charset="0"/>
              </a:rPr>
              <a:t>Pogled projektanta </a:t>
            </a:r>
            <a:r>
              <a:rPr lang="pl-PL" sz="3200" dirty="0" smtClean="0">
                <a:solidFill>
                  <a:schemeClr val="tx2"/>
                </a:solidFill>
                <a:latin typeface="Cambria" pitchFamily="18" charset="0"/>
              </a:rPr>
              <a:t>na </a:t>
            </a:r>
            <a:r>
              <a:rPr lang="en-US" sz="3200" dirty="0" err="1" smtClean="0">
                <a:solidFill>
                  <a:schemeClr val="tx2"/>
                </a:solidFill>
                <a:latin typeface="Cambria" pitchFamily="18" charset="0"/>
              </a:rPr>
              <a:t>procese</a:t>
            </a:r>
            <a:r>
              <a:rPr lang="en-US" sz="3200" dirty="0" smtClean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3200" dirty="0" err="1" smtClean="0">
                <a:solidFill>
                  <a:schemeClr val="tx2"/>
                </a:solidFill>
                <a:latin typeface="Cambria" pitchFamily="18" charset="0"/>
              </a:rPr>
              <a:t>sistema</a:t>
            </a:r>
            <a:endParaRPr lang="en-US" sz="3200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683568" y="2636912"/>
            <a:ext cx="7120880" cy="3600400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itchFamily="34" charset="0"/>
              <a:buChar char="•"/>
            </a:pPr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Pogled projektanta sistema na procese je čisto tehnički (tehnologija razvoja aplikacija). 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Na osnovu datih poslovnih procesa  od strane korisnika sistema, projektant mora prvo da odredi koje procese i kako ih treba automatizovati.  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Projektant u dogovoru sa programerima treba da zna koja će se okruženja za razvoj aplikacija ili programski jezici koristiti za  pisanje softvera?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Projektant priprema softversku </a:t>
            </a: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</a:rPr>
              <a:t>speciﬁkaciju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</a:rPr>
              <a:t>.</a:t>
            </a:r>
            <a:endParaRPr lang="vi-VN" sz="24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45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52736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chemeClr val="tx2"/>
                </a:solidFill>
                <a:latin typeface="Cambria" pitchFamily="18" charset="0"/>
              </a:rPr>
              <a:t>Blokovi</a:t>
            </a:r>
            <a:r>
              <a:rPr lang="en-US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Cambria" pitchFamily="18" charset="0"/>
              </a:rPr>
              <a:t>procesa</a:t>
            </a:r>
            <a:r>
              <a:rPr lang="en-US" dirty="0" smtClean="0">
                <a:solidFill>
                  <a:schemeClr val="tx2"/>
                </a:solidFill>
                <a:latin typeface="Cambria" pitchFamily="18" charset="0"/>
              </a:rPr>
              <a:t/>
            </a:r>
            <a:br>
              <a:rPr lang="en-US" dirty="0" smtClean="0">
                <a:solidFill>
                  <a:schemeClr val="tx2"/>
                </a:solidFill>
                <a:latin typeface="Cambria" pitchFamily="18" charset="0"/>
              </a:rPr>
            </a:br>
            <a:r>
              <a:rPr lang="pl-PL" sz="3200" dirty="0">
                <a:solidFill>
                  <a:schemeClr val="tx2"/>
                </a:solidFill>
                <a:latin typeface="Cambria" pitchFamily="18" charset="0"/>
              </a:rPr>
              <a:t>Pogled </a:t>
            </a:r>
            <a:r>
              <a:rPr lang="en-US" sz="3200" dirty="0" err="1" smtClean="0">
                <a:solidFill>
                  <a:schemeClr val="tx2"/>
                </a:solidFill>
                <a:latin typeface="Cambria" pitchFamily="18" charset="0"/>
              </a:rPr>
              <a:t>graditelja</a:t>
            </a:r>
            <a:r>
              <a:rPr lang="en-US" sz="3200" dirty="0" smtClean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pl-PL" sz="3200" dirty="0" smtClean="0">
                <a:solidFill>
                  <a:schemeClr val="tx2"/>
                </a:solidFill>
                <a:latin typeface="Cambria" pitchFamily="18" charset="0"/>
              </a:rPr>
              <a:t>na </a:t>
            </a:r>
            <a:r>
              <a:rPr lang="en-US" sz="3200" dirty="0" err="1" smtClean="0">
                <a:solidFill>
                  <a:schemeClr val="tx2"/>
                </a:solidFill>
                <a:latin typeface="Cambria" pitchFamily="18" charset="0"/>
              </a:rPr>
              <a:t>procese</a:t>
            </a:r>
            <a:r>
              <a:rPr lang="en-US" sz="3200" dirty="0" smtClean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3200" dirty="0" err="1" smtClean="0">
                <a:solidFill>
                  <a:schemeClr val="tx2"/>
                </a:solidFill>
                <a:latin typeface="Cambria" pitchFamily="18" charset="0"/>
              </a:rPr>
              <a:t>sistema</a:t>
            </a:r>
            <a:endParaRPr lang="en-US" sz="3200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683568" y="2636912"/>
            <a:ext cx="7120880" cy="3888432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itchFamily="34" charset="0"/>
              <a:buChar char="•"/>
            </a:pPr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Graditelji sistema prikazuju procese koristeći programske jezike ili  okruženja za razvoj aplikacija koji opisuju ulaze, izlaze, logiku i kontrolu.  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Neki sistemi za upravljanje bazom podataka obezbeđuju sopstvene već  ugrađenje programske jezike. 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Aplikacioni programi su jezički-zasnovani, mašinski-čitljivi prikazi o tome šta bi računarski proces trebao  da radi ili kako bi računarski proces trebao da ostvari svoje zadatke.</a:t>
            </a:r>
          </a:p>
        </p:txBody>
      </p:sp>
    </p:spTree>
    <p:extLst>
      <p:ext uri="{BB962C8B-B14F-4D97-AF65-F5344CB8AC3E}">
        <p14:creationId xmlns:p14="http://schemas.microsoft.com/office/powerpoint/2010/main" val="58278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52736"/>
            <a:ext cx="7772400" cy="1470025"/>
          </a:xfrm>
        </p:spPr>
        <p:txBody>
          <a:bodyPr>
            <a:normAutofit fontScale="90000"/>
          </a:bodyPr>
          <a:lstStyle/>
          <a:p>
            <a:pPr algn="l"/>
            <a:r>
              <a:rPr lang="en-US" sz="4900" dirty="0" err="1">
                <a:solidFill>
                  <a:schemeClr val="tx2"/>
                </a:solidFill>
                <a:latin typeface="Cambria" pitchFamily="18" charset="0"/>
              </a:rPr>
              <a:t>Blokovi</a:t>
            </a:r>
            <a:r>
              <a:rPr lang="en-US" sz="49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4900" dirty="0" err="1" smtClean="0">
                <a:solidFill>
                  <a:schemeClr val="tx2"/>
                </a:solidFill>
                <a:latin typeface="Cambria" pitchFamily="18" charset="0"/>
              </a:rPr>
              <a:t>komunikacije</a:t>
            </a:r>
            <a:r>
              <a:rPr lang="en-US" dirty="0" smtClean="0">
                <a:solidFill>
                  <a:schemeClr val="tx2"/>
                </a:solidFill>
                <a:latin typeface="Cambria" pitchFamily="18" charset="0"/>
              </a:rPr>
              <a:t/>
            </a:r>
            <a:br>
              <a:rPr lang="en-US" dirty="0" smtClean="0">
                <a:solidFill>
                  <a:schemeClr val="tx2"/>
                </a:solidFill>
                <a:latin typeface="Cambria" pitchFamily="18" charset="0"/>
              </a:rPr>
            </a:br>
            <a:r>
              <a:rPr lang="pl-PL" sz="3600" dirty="0">
                <a:solidFill>
                  <a:schemeClr val="tx2"/>
                </a:solidFill>
                <a:latin typeface="Cambria" pitchFamily="18" charset="0"/>
              </a:rPr>
              <a:t>Pogled vlasnika sistema na </a:t>
            </a:r>
            <a:r>
              <a:rPr lang="pl-PL" sz="3600" dirty="0" smtClean="0">
                <a:solidFill>
                  <a:schemeClr val="tx2"/>
                </a:solidFill>
                <a:latin typeface="Cambria" pitchFamily="18" charset="0"/>
              </a:rPr>
              <a:t>komunikacije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683568" y="2636912"/>
            <a:ext cx="7120880" cy="3888432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</a:rPr>
              <a:t>Kako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bi se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deﬁnisao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domen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</a:rPr>
              <a:t>komunikacije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</a:rPr>
              <a:t>, 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u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ranoj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fazi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sistemskog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razvoja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projekta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,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vlasnici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sistema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treba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da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odrede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: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Sa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kojim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poslovnim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jedinicama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,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zaposlenima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,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klijentima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i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spoljnim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objektima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će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novi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sistem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biti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u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interakciji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i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gde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su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oni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locirani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?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Da li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će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sistem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komunicirati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sa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drugim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informacionim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sistemima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?</a:t>
            </a:r>
          </a:p>
          <a:p>
            <a:pPr algn="l"/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Vlasnici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sistema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će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identiﬁkovati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i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analizirati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relevantne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probleme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,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mogućnosti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i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ograničenja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</a:rPr>
              <a:t>.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84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52736"/>
            <a:ext cx="7772400" cy="1470025"/>
          </a:xfrm>
        </p:spPr>
        <p:txBody>
          <a:bodyPr>
            <a:normAutofit fontScale="90000"/>
          </a:bodyPr>
          <a:lstStyle/>
          <a:p>
            <a:pPr algn="l"/>
            <a:r>
              <a:rPr lang="en-US" sz="4900" dirty="0" err="1">
                <a:solidFill>
                  <a:schemeClr val="tx2"/>
                </a:solidFill>
                <a:latin typeface="Cambria" pitchFamily="18" charset="0"/>
              </a:rPr>
              <a:t>Blokovi</a:t>
            </a:r>
            <a:r>
              <a:rPr lang="en-US" sz="49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4900" dirty="0" err="1" smtClean="0">
                <a:solidFill>
                  <a:schemeClr val="tx2"/>
                </a:solidFill>
                <a:latin typeface="Cambria" pitchFamily="18" charset="0"/>
              </a:rPr>
              <a:t>komunikacije</a:t>
            </a:r>
            <a:r>
              <a:rPr lang="en-US" dirty="0" smtClean="0">
                <a:solidFill>
                  <a:schemeClr val="tx2"/>
                </a:solidFill>
                <a:latin typeface="Cambria" pitchFamily="18" charset="0"/>
              </a:rPr>
              <a:t/>
            </a:r>
            <a:br>
              <a:rPr lang="en-US" dirty="0" smtClean="0">
                <a:solidFill>
                  <a:schemeClr val="tx2"/>
                </a:solidFill>
                <a:latin typeface="Cambria" pitchFamily="18" charset="0"/>
              </a:rPr>
            </a:br>
            <a:r>
              <a:rPr lang="pl-PL" sz="3600" dirty="0">
                <a:solidFill>
                  <a:schemeClr val="tx2"/>
                </a:solidFill>
                <a:latin typeface="Cambria" pitchFamily="18" charset="0"/>
              </a:rPr>
              <a:t>Pogled </a:t>
            </a:r>
            <a:r>
              <a:rPr lang="en-US" sz="3600" dirty="0" err="1" smtClean="0">
                <a:solidFill>
                  <a:schemeClr val="tx2"/>
                </a:solidFill>
                <a:latin typeface="Cambria" pitchFamily="18" charset="0"/>
              </a:rPr>
              <a:t>korisnika</a:t>
            </a:r>
            <a:r>
              <a:rPr lang="pl-PL" sz="3600" dirty="0" smtClean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pl-PL" sz="3600" dirty="0">
                <a:solidFill>
                  <a:schemeClr val="tx2"/>
                </a:solidFill>
                <a:latin typeface="Cambria" pitchFamily="18" charset="0"/>
              </a:rPr>
              <a:t>sistema na </a:t>
            </a:r>
            <a:r>
              <a:rPr lang="pl-PL" sz="3600" dirty="0" smtClean="0">
                <a:solidFill>
                  <a:schemeClr val="tx2"/>
                </a:solidFill>
                <a:latin typeface="Cambria" pitchFamily="18" charset="0"/>
              </a:rPr>
              <a:t>komunikacije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683568" y="2636912"/>
            <a:ext cx="7120880" cy="3888432"/>
          </a:xfrm>
        </p:spPr>
        <p:txBody>
          <a:bodyPr>
            <a:normAutofit/>
          </a:bodyPr>
          <a:lstStyle/>
          <a:p>
            <a:pPr marL="342900" indent="-342900" algn="l">
              <a:buFont typeface="Arial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Korisnici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sistema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su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zainteresovani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za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korisnički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interfejs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informacionog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sistema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. 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Korisnički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interfejs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deﬁniše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kako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korisnici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sistema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pristupaju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 IS-u da bi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uneli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podatke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,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pravili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upite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,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dobili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izveštaje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 i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koristili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help (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pomoć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). 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Jedan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od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standarda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korisničkog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interfejsa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jeste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graﬁčko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korisnički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interfejs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(GUI ).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Tu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se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razlikuju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Windows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forme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od Web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formi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u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zavisnosti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od toga da li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aplikaciju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treba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da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podržavaju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i browser-i.</a:t>
            </a:r>
            <a:endParaRPr lang="en-US" sz="2400" dirty="0" smtClean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63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52736"/>
            <a:ext cx="7846640" cy="1470025"/>
          </a:xfrm>
        </p:spPr>
        <p:txBody>
          <a:bodyPr>
            <a:normAutofit fontScale="90000"/>
          </a:bodyPr>
          <a:lstStyle/>
          <a:p>
            <a:pPr algn="l"/>
            <a:r>
              <a:rPr lang="en-US" sz="4900" dirty="0" err="1">
                <a:solidFill>
                  <a:schemeClr val="tx2"/>
                </a:solidFill>
                <a:latin typeface="Cambria" pitchFamily="18" charset="0"/>
              </a:rPr>
              <a:t>Blokovi</a:t>
            </a:r>
            <a:r>
              <a:rPr lang="en-US" sz="49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4900" dirty="0" err="1" smtClean="0">
                <a:solidFill>
                  <a:schemeClr val="tx2"/>
                </a:solidFill>
                <a:latin typeface="Cambria" pitchFamily="18" charset="0"/>
              </a:rPr>
              <a:t>komunikacije</a:t>
            </a:r>
            <a:r>
              <a:rPr lang="en-US" dirty="0" smtClean="0">
                <a:solidFill>
                  <a:schemeClr val="tx2"/>
                </a:solidFill>
                <a:latin typeface="Cambria" pitchFamily="18" charset="0"/>
              </a:rPr>
              <a:t/>
            </a:r>
            <a:br>
              <a:rPr lang="en-US" dirty="0" smtClean="0">
                <a:solidFill>
                  <a:schemeClr val="tx2"/>
                </a:solidFill>
                <a:latin typeface="Cambria" pitchFamily="18" charset="0"/>
              </a:rPr>
            </a:br>
            <a:r>
              <a:rPr lang="pl-PL" sz="3600" dirty="0">
                <a:solidFill>
                  <a:schemeClr val="tx2"/>
                </a:solidFill>
                <a:latin typeface="Cambria" pitchFamily="18" charset="0"/>
              </a:rPr>
              <a:t>Pogled </a:t>
            </a:r>
            <a:r>
              <a:rPr lang="en-US" sz="3600" dirty="0" err="1" smtClean="0">
                <a:solidFill>
                  <a:schemeClr val="tx2"/>
                </a:solidFill>
                <a:latin typeface="Cambria" pitchFamily="18" charset="0"/>
              </a:rPr>
              <a:t>projektanta</a:t>
            </a:r>
            <a:r>
              <a:rPr lang="en-US" sz="3600" dirty="0" smtClean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pl-PL" sz="3600" dirty="0" smtClean="0">
                <a:solidFill>
                  <a:schemeClr val="tx2"/>
                </a:solidFill>
                <a:latin typeface="Cambria" pitchFamily="18" charset="0"/>
              </a:rPr>
              <a:t>sistema na komunikacije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683568" y="2636912"/>
            <a:ext cx="7120880" cy="3888432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itchFamily="34" charset="0"/>
              <a:buChar char="•"/>
            </a:pPr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Korisnici sistema su zainteresovani za oblik i sadržaj, a projektant sistema se bavi konzistencijom, kompletnošću, korisničkim dijalogom i interfejs  tehnologijama. 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Projektant će se bavi razvijanjem korisničkog interfejsa (MS Windows ili Web komponenta) i razmenjivanjem podataka između različitih IS-a.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Projektant sistema crta interfejs šemu, koja deﬁniše osobine interfejsa, stanja sistema,  događaje koji menjaju stanje sistema i odzive na događaje</a:t>
            </a: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</a:rPr>
              <a:t>.</a:t>
            </a:r>
            <a:endParaRPr lang="vi-VN" sz="24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45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52736"/>
            <a:ext cx="7846640" cy="1470025"/>
          </a:xfrm>
        </p:spPr>
        <p:txBody>
          <a:bodyPr>
            <a:normAutofit fontScale="90000"/>
          </a:bodyPr>
          <a:lstStyle/>
          <a:p>
            <a:pPr algn="l"/>
            <a:r>
              <a:rPr lang="en-US" sz="4900" dirty="0" err="1">
                <a:solidFill>
                  <a:schemeClr val="tx2"/>
                </a:solidFill>
                <a:latin typeface="Cambria" pitchFamily="18" charset="0"/>
              </a:rPr>
              <a:t>Blokovi</a:t>
            </a:r>
            <a:r>
              <a:rPr lang="en-US" sz="49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4900" dirty="0" err="1" smtClean="0">
                <a:solidFill>
                  <a:schemeClr val="tx2"/>
                </a:solidFill>
                <a:latin typeface="Cambria" pitchFamily="18" charset="0"/>
              </a:rPr>
              <a:t>komunikacije</a:t>
            </a:r>
            <a:r>
              <a:rPr lang="en-US" dirty="0" smtClean="0">
                <a:solidFill>
                  <a:schemeClr val="tx2"/>
                </a:solidFill>
                <a:latin typeface="Cambria" pitchFamily="18" charset="0"/>
              </a:rPr>
              <a:t/>
            </a:r>
            <a:br>
              <a:rPr lang="en-US" dirty="0" smtClean="0">
                <a:solidFill>
                  <a:schemeClr val="tx2"/>
                </a:solidFill>
                <a:latin typeface="Cambria" pitchFamily="18" charset="0"/>
              </a:rPr>
            </a:br>
            <a:r>
              <a:rPr lang="pl-PL" sz="3600" dirty="0">
                <a:solidFill>
                  <a:schemeClr val="tx2"/>
                </a:solidFill>
                <a:latin typeface="Cambria" pitchFamily="18" charset="0"/>
              </a:rPr>
              <a:t>Pogled </a:t>
            </a:r>
            <a:r>
              <a:rPr lang="en-US" sz="3600" dirty="0" err="1" smtClean="0">
                <a:solidFill>
                  <a:schemeClr val="tx2"/>
                </a:solidFill>
                <a:latin typeface="Cambria" pitchFamily="18" charset="0"/>
              </a:rPr>
              <a:t>graditelja</a:t>
            </a:r>
            <a:r>
              <a:rPr lang="en-US" sz="3600" dirty="0" smtClean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pl-PL" sz="3600" dirty="0" smtClean="0">
                <a:solidFill>
                  <a:schemeClr val="tx2"/>
                </a:solidFill>
                <a:latin typeface="Cambria" pitchFamily="18" charset="0"/>
              </a:rPr>
              <a:t>sistema na komunikacije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683568" y="2780928"/>
            <a:ext cx="7120880" cy="3456384"/>
          </a:xfrm>
        </p:spPr>
        <p:txBody>
          <a:bodyPr>
            <a:normAutofit/>
          </a:bodyPr>
          <a:lstStyle/>
          <a:p>
            <a:pPr marL="342900" indent="-342900" algn="l">
              <a:buFont typeface="Arial" pitchFamily="34" charset="0"/>
              <a:buChar char="•"/>
            </a:pPr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Graditelji sistema izgrađuju, instaliraju, testiraju i implementiraju  korisničke i sistemske interfejse. 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Interfejs tehnologije su mahom ugrađene  u okruženje razvoja aplikacija (Application Development Environment –  ADE) kao što je na primer Visual Studio .NET. Jedna od interfejs tehnologija je middleware. </a:t>
            </a:r>
          </a:p>
        </p:txBody>
      </p:sp>
    </p:spTree>
    <p:extLst>
      <p:ext uri="{BB962C8B-B14F-4D97-AF65-F5344CB8AC3E}">
        <p14:creationId xmlns:p14="http://schemas.microsoft.com/office/powerpoint/2010/main" val="268872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52736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chemeClr val="tx2"/>
                </a:solidFill>
                <a:latin typeface="Cambria" pitchFamily="18" charset="0"/>
              </a:rPr>
              <a:t>Aspekti</a:t>
            </a:r>
            <a:r>
              <a:rPr lang="en-US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ambria" pitchFamily="18" charset="0"/>
              </a:rPr>
              <a:t>Informacionih</a:t>
            </a:r>
            <a:r>
              <a:rPr lang="en-US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ambria" pitchFamily="18" charset="0"/>
              </a:rPr>
              <a:t>sistema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683568" y="2636912"/>
            <a:ext cx="7120880" cy="2376264"/>
          </a:xfrm>
        </p:spPr>
        <p:txBody>
          <a:bodyPr>
            <a:normAutofit/>
          </a:bodyPr>
          <a:lstStyle/>
          <a:p>
            <a:pPr algn="l"/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Uvođenje informacionog sistema predstavlja odluku koja je od strateškog interesa za organizaciju. </a:t>
            </a:r>
          </a:p>
          <a:p>
            <a:pPr marL="342900" indent="-342900" algn="l">
              <a:buFont typeface="Wingdings" pitchFamily="2" charset="2"/>
              <a:buChar char="ü"/>
            </a:pPr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Poslovni aspekt</a:t>
            </a:r>
          </a:p>
          <a:p>
            <a:pPr marL="342900" indent="-342900" algn="l">
              <a:buFont typeface="Wingdings" pitchFamily="2" charset="2"/>
              <a:buChar char="ü"/>
            </a:pPr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Aspekt operative</a:t>
            </a:r>
          </a:p>
          <a:p>
            <a:pPr marL="342900" indent="-342900" algn="l">
              <a:buFont typeface="Wingdings" pitchFamily="2" charset="2"/>
              <a:buChar char="ü"/>
            </a:pPr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Aspekt informacione </a:t>
            </a: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</a:rPr>
              <a:t>arhitekture</a:t>
            </a:r>
            <a:endParaRPr lang="vi-VN" sz="24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73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52736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chemeClr val="tx2"/>
                </a:solidFill>
                <a:latin typeface="Cambria" pitchFamily="18" charset="0"/>
              </a:rPr>
              <a:t>Poslovni</a:t>
            </a:r>
            <a:r>
              <a:rPr lang="en-US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Cambria" pitchFamily="18" charset="0"/>
              </a:rPr>
              <a:t>aspekt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520" y="2348880"/>
            <a:ext cx="7864277" cy="4032448"/>
          </a:xfrm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327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52736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chemeClr val="tx2"/>
                </a:solidFill>
                <a:latin typeface="Cambria" pitchFamily="18" charset="0"/>
              </a:rPr>
              <a:t>Arhitektura</a:t>
            </a:r>
            <a:r>
              <a:rPr lang="en-US" dirty="0">
                <a:solidFill>
                  <a:schemeClr val="tx2"/>
                </a:solidFill>
                <a:latin typeface="Cambria" pitchFamily="18" charset="0"/>
              </a:rPr>
              <a:t> IS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683568" y="2636912"/>
            <a:ext cx="3043769" cy="3312368"/>
          </a:xfrm>
        </p:spPr>
        <p:txBody>
          <a:bodyPr>
            <a:normAutofit/>
          </a:bodyPr>
          <a:lstStyle/>
          <a:p>
            <a:pPr algn="l"/>
            <a:r>
              <a:rPr lang="vi-VN" sz="2400" b="1" dirty="0">
                <a:solidFill>
                  <a:schemeClr val="tx2"/>
                </a:solidFill>
                <a:latin typeface="Cambria" pitchFamily="18" charset="0"/>
              </a:rPr>
              <a:t>Sistem analitičar </a:t>
            </a:r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premošćava  komunikacioni jaz između  onih kojima trebaju informacioni sistemi i onih koji dobro poznaju tehnologije</a:t>
            </a: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</a:rPr>
              <a:t>.</a:t>
            </a:r>
            <a:endParaRPr lang="vi-VN" sz="2400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4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27337" y="404664"/>
            <a:ext cx="5416663" cy="611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03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52736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chemeClr val="tx2"/>
                </a:solidFill>
                <a:latin typeface="Cambria" pitchFamily="18" charset="0"/>
              </a:rPr>
              <a:t>Aspekt</a:t>
            </a:r>
            <a:r>
              <a:rPr lang="en-US" dirty="0">
                <a:solidFill>
                  <a:schemeClr val="tx2"/>
                </a:solidFill>
                <a:latin typeface="Cambria" pitchFamily="18" charset="0"/>
              </a:rPr>
              <a:t> operative</a:t>
            </a:r>
            <a:br>
              <a:rPr lang="en-US" dirty="0">
                <a:solidFill>
                  <a:schemeClr val="tx2"/>
                </a:solidFill>
                <a:latin typeface="Cambria" pitchFamily="18" charset="0"/>
              </a:rPr>
            </a:b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839267"/>
            <a:ext cx="6626698" cy="4686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852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52736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chemeClr val="tx2"/>
                </a:solidFill>
                <a:latin typeface="Cambria" pitchFamily="18" charset="0"/>
              </a:rPr>
              <a:t>Organizaciona</a:t>
            </a:r>
            <a:r>
              <a:rPr lang="en-US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ambria" pitchFamily="18" charset="0"/>
              </a:rPr>
              <a:t>arhitektura</a:t>
            </a:r>
            <a:r>
              <a:rPr lang="en-US" dirty="0">
                <a:solidFill>
                  <a:schemeClr val="tx2"/>
                </a:solidFill>
                <a:latin typeface="Cambria" pitchFamily="18" charset="0"/>
              </a:rPr>
              <a:t> 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683568" y="2636912"/>
            <a:ext cx="7120880" cy="3888432"/>
          </a:xfrm>
        </p:spPr>
        <p:txBody>
          <a:bodyPr>
            <a:normAutofit/>
          </a:bodyPr>
          <a:lstStyle/>
          <a:p>
            <a:pPr algn="l"/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Organizaciona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arhitektura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se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bavi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aspektima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direktno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povezanim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sa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organizacijom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a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koji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nisu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u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vezi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sa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konkretnim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poslom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koji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ona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sprovodi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niti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sa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mehanizmima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korišćenim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za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generisanje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novostvorene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</a:rPr>
              <a:t>vrednosti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.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</a:rPr>
              <a:t>Misija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</a:rPr>
              <a:t> (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</a:rPr>
              <a:t>svrha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</a:rPr>
              <a:t>),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itchFamily="2" charset="2"/>
              <a:buChar char="Ø"/>
            </a:pP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</a:rPr>
              <a:t>Vizija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</a:rPr>
              <a:t> (</a:t>
            </a:r>
            <a:r>
              <a:rPr lang="sr-Latn-RS" sz="2400" dirty="0" err="1">
                <a:solidFill>
                  <a:schemeClr val="tx2"/>
                </a:solidFill>
                <a:latin typeface="Cambria" pitchFamily="18" charset="0"/>
              </a:rPr>
              <a:t>c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</a:rPr>
              <a:t>ilj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</a:rPr>
              <a:t>organizacije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</a:rPr>
              <a:t> u 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</a:rPr>
              <a:t>bu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</a:rPr>
              <a:t>dućnosti),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itchFamily="2" charset="2"/>
              <a:buChar char="Ø"/>
            </a:pP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</a:rPr>
              <a:t>Strategija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</a:rPr>
              <a:t> (ključne odluke i akcije).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62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52736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chemeClr val="tx2"/>
                </a:solidFill>
                <a:latin typeface="Cambria" pitchFamily="18" charset="0"/>
              </a:rPr>
              <a:t>Poslovna</a:t>
            </a:r>
            <a:r>
              <a:rPr lang="en-US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ambria" pitchFamily="18" charset="0"/>
              </a:rPr>
              <a:t>arhitektura</a:t>
            </a:r>
            <a:r>
              <a:rPr lang="en-US" dirty="0">
                <a:solidFill>
                  <a:schemeClr val="tx2"/>
                </a:solidFill>
                <a:latin typeface="Cambria" pitchFamily="18" charset="0"/>
              </a:rPr>
              <a:t> 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683568" y="2564904"/>
            <a:ext cx="7200800" cy="3888432"/>
          </a:xfrm>
        </p:spPr>
        <p:txBody>
          <a:bodyPr>
            <a:noAutofit/>
          </a:bodyPr>
          <a:lstStyle/>
          <a:p>
            <a:pPr algn="l"/>
            <a:r>
              <a:rPr lang="vi-VN" sz="2400" b="1" dirty="0">
                <a:solidFill>
                  <a:schemeClr val="tx2"/>
                </a:solidFill>
                <a:latin typeface="Cambria" pitchFamily="18" charset="0"/>
              </a:rPr>
              <a:t>Poslovni proces </a:t>
            </a:r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je ključni koncept </a:t>
            </a: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</a:rPr>
              <a:t>poslovne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</a:rPr>
              <a:t>arhitekture</a:t>
            </a:r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. </a:t>
            </a:r>
          </a:p>
          <a:p>
            <a:pPr algn="l"/>
            <a:r>
              <a:rPr lang="vi-VN" sz="2400" b="1" dirty="0">
                <a:solidFill>
                  <a:schemeClr val="tx2"/>
                </a:solidFill>
                <a:latin typeface="Cambria" pitchFamily="18" charset="0"/>
              </a:rPr>
              <a:t>Aktivnost</a:t>
            </a:r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 opisuje poslovne uloge (role) koje učestvuju u njenom izvršavanju. </a:t>
            </a:r>
          </a:p>
          <a:p>
            <a:pPr algn="l"/>
            <a:r>
              <a:rPr lang="vi-VN" sz="2400" b="1" dirty="0">
                <a:solidFill>
                  <a:schemeClr val="tx2"/>
                </a:solidFill>
                <a:latin typeface="Cambria" pitchFamily="18" charset="0"/>
              </a:rPr>
              <a:t>Aktor</a:t>
            </a:r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 je osoba, mašina ili uređaj, softverski agent ili informacioni sistem. </a:t>
            </a:r>
          </a:p>
          <a:p>
            <a:pPr algn="l"/>
            <a:r>
              <a:rPr lang="vi-VN" sz="2400" b="1" dirty="0" smtClean="0">
                <a:solidFill>
                  <a:schemeClr val="tx2"/>
                </a:solidFill>
                <a:latin typeface="Cambria" pitchFamily="18" charset="0"/>
              </a:rPr>
              <a:t>Izvor</a:t>
            </a: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je ulaz ili izlaz aktivnosti u toku </a:t>
            </a: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</a:rPr>
              <a:t>njene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</a:rPr>
              <a:t>operacije</a:t>
            </a:r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. </a:t>
            </a:r>
          </a:p>
          <a:p>
            <a:pPr algn="l"/>
            <a:r>
              <a:rPr lang="vi-VN" sz="2400" b="1" dirty="0">
                <a:solidFill>
                  <a:schemeClr val="tx2"/>
                </a:solidFill>
                <a:latin typeface="Cambria" pitchFamily="18" charset="0"/>
              </a:rPr>
              <a:t>Posmatračko stanje </a:t>
            </a:r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je specifična izvorna rola korišćena kao sredstvo za posmatranje statusa aktivnosti. </a:t>
            </a:r>
          </a:p>
        </p:txBody>
      </p:sp>
    </p:spTree>
    <p:extLst>
      <p:ext uri="{BB962C8B-B14F-4D97-AF65-F5344CB8AC3E}">
        <p14:creationId xmlns:p14="http://schemas.microsoft.com/office/powerpoint/2010/main" val="155602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1"/>
          <p:cNvSpPr txBox="1">
            <a:spLocks noGrp="1" noChangeArrowheads="1"/>
          </p:cNvSpPr>
          <p:nvPr>
            <p:ph idx="1"/>
          </p:nvPr>
        </p:nvSpPr>
        <p:spPr bwMode="auto">
          <a:xfrm>
            <a:off x="457200" y="1124744"/>
            <a:ext cx="8163744" cy="1274195"/>
          </a:xfrm>
          <a:prstGeom prst="rect">
            <a:avLst/>
          </a:prstGeom>
          <a:ln/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 sz="3200" b="1">
                <a:solidFill>
                  <a:schemeClr val="tx2"/>
                </a:solidFill>
                <a:latin typeface="Arial" charset="0"/>
              </a:defRPr>
            </a:lvl1pPr>
            <a:lvl2pPr marL="457200">
              <a:defRPr sz="2800" b="1" i="1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>
              <a:defRPr sz="25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Garamond" pitchFamily="18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SzPct val="80000"/>
              <a:buFont typeface="Wingdings" pitchFamily="2" charset="2"/>
              <a:buChar char="s"/>
              <a:defRPr sz="2100">
                <a:solidFill>
                  <a:schemeClr val="tx1"/>
                </a:solidFill>
                <a:latin typeface="Garamond" pitchFamily="18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SzPct val="80000"/>
              <a:buFont typeface="Wingdings" pitchFamily="2" charset="2"/>
              <a:buChar char="s"/>
              <a:defRPr sz="2100">
                <a:solidFill>
                  <a:schemeClr val="tx1"/>
                </a:solidFill>
                <a:latin typeface="Garamond" pitchFamily="18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SzPct val="80000"/>
              <a:buFont typeface="Wingdings" pitchFamily="2" charset="2"/>
              <a:buChar char="s"/>
              <a:defRPr sz="2100">
                <a:solidFill>
                  <a:schemeClr val="tx1"/>
                </a:solidFill>
                <a:latin typeface="Garamond" pitchFamily="18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SzPct val="80000"/>
              <a:buFont typeface="Wingdings" pitchFamily="2" charset="2"/>
              <a:buChar char="s"/>
              <a:defRPr sz="21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Pct val="70000"/>
              <a:buFont typeface="Wingdings" pitchFamily="2" charset="2"/>
              <a:buChar char="l"/>
            </a:pPr>
            <a:r>
              <a:rPr lang="sr-Latn-CS" alt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Poslovna Arhitektura – Model </a:t>
            </a:r>
            <a:r>
              <a:rPr lang="sr-Latn-CS" alt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interakcije</a:t>
            </a:r>
          </a:p>
          <a:p>
            <a:pPr marL="0" indent="0" eaLnBrk="1" hangingPunct="1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Pct val="70000"/>
              <a:buNone/>
            </a:pPr>
            <a:r>
              <a:rPr lang="sr-Latn-CS" altLang="en-US" sz="2400" i="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Poslovni</a:t>
            </a:r>
            <a:r>
              <a:rPr lang="sr-Latn-CS" altLang="en-US" sz="2400" i="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, logički pogled na veze izmedju procesa i podataka</a:t>
            </a:r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467544" y="2528565"/>
            <a:ext cx="8153400" cy="1274195"/>
          </a:xfrm>
          <a:prstGeom prst="rect">
            <a:avLst/>
          </a:prstGeom>
          <a:ln/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 sz="3200" b="1">
                <a:solidFill>
                  <a:schemeClr val="tx2"/>
                </a:solidFill>
                <a:latin typeface="Arial" charset="0"/>
              </a:defRPr>
            </a:lvl1pPr>
            <a:lvl2pPr marL="457200">
              <a:defRPr sz="2800" b="1" i="1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>
              <a:defRPr sz="25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Garamond" pitchFamily="18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SzPct val="80000"/>
              <a:buFont typeface="Wingdings" pitchFamily="2" charset="2"/>
              <a:buChar char="s"/>
              <a:defRPr sz="2100">
                <a:solidFill>
                  <a:schemeClr val="tx1"/>
                </a:solidFill>
                <a:latin typeface="Garamond" pitchFamily="18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SzPct val="80000"/>
              <a:buFont typeface="Wingdings" pitchFamily="2" charset="2"/>
              <a:buChar char="s"/>
              <a:defRPr sz="2100">
                <a:solidFill>
                  <a:schemeClr val="tx1"/>
                </a:solidFill>
                <a:latin typeface="Garamond" pitchFamily="18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SzPct val="80000"/>
              <a:buFont typeface="Wingdings" pitchFamily="2" charset="2"/>
              <a:buChar char="s"/>
              <a:defRPr sz="2100">
                <a:solidFill>
                  <a:schemeClr val="tx1"/>
                </a:solidFill>
                <a:latin typeface="Garamond" pitchFamily="18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SzPct val="80000"/>
              <a:buFont typeface="Wingdings" pitchFamily="2" charset="2"/>
              <a:buChar char="s"/>
              <a:defRPr sz="21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Pct val="70000"/>
              <a:buFont typeface="Wingdings" pitchFamily="2" charset="2"/>
              <a:buChar char="l"/>
            </a:pPr>
            <a:r>
              <a:rPr lang="sr-Latn-CS" alt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Poslovna Arhitektura – Funkcionalni </a:t>
            </a:r>
            <a:r>
              <a:rPr lang="sr-Latn-CS" alt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model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Pct val="70000"/>
            </a:pPr>
            <a:r>
              <a:rPr lang="sr-Latn-CS" altLang="en-US" sz="2400" i="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Poslovni</a:t>
            </a:r>
            <a:r>
              <a:rPr lang="sr-Latn-CS" altLang="en-US" sz="2400" i="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, logički pogled na poslovne funikcije i procese u organizaciji (nezavisno od tehnologije)</a:t>
            </a: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452476" y="3933056"/>
            <a:ext cx="8153400" cy="1274195"/>
          </a:xfrm>
          <a:prstGeom prst="rect">
            <a:avLst/>
          </a:prstGeom>
          <a:ln/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 sz="3200" b="1">
                <a:solidFill>
                  <a:schemeClr val="tx2"/>
                </a:solidFill>
                <a:latin typeface="Arial" charset="0"/>
              </a:defRPr>
            </a:lvl1pPr>
            <a:lvl2pPr marL="457200">
              <a:defRPr sz="2800" b="1" i="1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>
              <a:defRPr sz="25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Garamond" pitchFamily="18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SzPct val="80000"/>
              <a:buFont typeface="Wingdings" pitchFamily="2" charset="2"/>
              <a:buChar char="s"/>
              <a:defRPr sz="2100">
                <a:solidFill>
                  <a:schemeClr val="tx1"/>
                </a:solidFill>
                <a:latin typeface="Garamond" pitchFamily="18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SzPct val="80000"/>
              <a:buFont typeface="Wingdings" pitchFamily="2" charset="2"/>
              <a:buChar char="s"/>
              <a:defRPr sz="2100">
                <a:solidFill>
                  <a:schemeClr val="tx1"/>
                </a:solidFill>
                <a:latin typeface="Garamond" pitchFamily="18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SzPct val="80000"/>
              <a:buFont typeface="Wingdings" pitchFamily="2" charset="2"/>
              <a:buChar char="s"/>
              <a:defRPr sz="2100">
                <a:solidFill>
                  <a:schemeClr val="tx1"/>
                </a:solidFill>
                <a:latin typeface="Garamond" pitchFamily="18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SzPct val="80000"/>
              <a:buFont typeface="Wingdings" pitchFamily="2" charset="2"/>
              <a:buChar char="s"/>
              <a:defRPr sz="21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Pct val="70000"/>
              <a:buFont typeface="Wingdings" pitchFamily="2" charset="2"/>
              <a:buChar char="l"/>
            </a:pPr>
            <a:r>
              <a:rPr lang="sr-Latn-CS" alt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Poslovna Arhitektura – Model </a:t>
            </a:r>
            <a:r>
              <a:rPr lang="sr-Latn-CS" alt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podataka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Pct val="70000"/>
            </a:pPr>
            <a:r>
              <a:rPr lang="sr-Latn-CS" altLang="en-US" sz="2400" i="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Poslovni</a:t>
            </a:r>
            <a:r>
              <a:rPr lang="sr-Latn-CS" altLang="en-US" sz="2400" i="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, logički pogled na podatke u organizaciji (nezavisno od tehnologije)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467544" y="5336877"/>
            <a:ext cx="8153400" cy="941796"/>
          </a:xfrm>
          <a:prstGeom prst="rect">
            <a:avLst/>
          </a:prstGeom>
          <a:ln/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 sz="3200" b="1">
                <a:solidFill>
                  <a:schemeClr val="tx2"/>
                </a:solidFill>
                <a:latin typeface="Arial" charset="0"/>
              </a:defRPr>
            </a:lvl1pPr>
            <a:lvl2pPr marL="457200">
              <a:defRPr sz="2800" b="1" i="1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>
              <a:defRPr sz="25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Garamond" pitchFamily="18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SzPct val="80000"/>
              <a:buFont typeface="Wingdings" pitchFamily="2" charset="2"/>
              <a:buChar char="s"/>
              <a:defRPr sz="2100">
                <a:solidFill>
                  <a:schemeClr val="tx1"/>
                </a:solidFill>
                <a:latin typeface="Garamond" pitchFamily="18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SzPct val="80000"/>
              <a:buFont typeface="Wingdings" pitchFamily="2" charset="2"/>
              <a:buChar char="s"/>
              <a:defRPr sz="2100">
                <a:solidFill>
                  <a:schemeClr val="tx1"/>
                </a:solidFill>
                <a:latin typeface="Garamond" pitchFamily="18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SzPct val="80000"/>
              <a:buFont typeface="Wingdings" pitchFamily="2" charset="2"/>
              <a:buChar char="s"/>
              <a:defRPr sz="2100">
                <a:solidFill>
                  <a:schemeClr val="tx1"/>
                </a:solidFill>
                <a:latin typeface="Garamond" pitchFamily="18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SzPct val="80000"/>
              <a:buFont typeface="Wingdings" pitchFamily="2" charset="2"/>
              <a:buChar char="s"/>
              <a:defRPr sz="21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Pct val="70000"/>
              <a:buFont typeface="Wingdings" pitchFamily="2" charset="2"/>
              <a:buChar char="l"/>
            </a:pPr>
            <a:r>
              <a:rPr lang="sr-Latn-CS" alt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Poslovna Arhitektura – Trenutni model sistema</a:t>
            </a:r>
          </a:p>
          <a:p>
            <a:pPr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Pct val="70000"/>
            </a:pPr>
            <a:r>
              <a:rPr lang="sr-Latn-CS" alt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Trenutno </a:t>
            </a:r>
            <a:r>
              <a:rPr lang="sr-Latn-CS" alt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stanje sistema i popis konkretnih komponenti</a:t>
            </a:r>
          </a:p>
        </p:txBody>
      </p:sp>
    </p:spTree>
    <p:extLst>
      <p:ext uri="{BB962C8B-B14F-4D97-AF65-F5344CB8AC3E}">
        <p14:creationId xmlns:p14="http://schemas.microsoft.com/office/powerpoint/2010/main" val="27165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52736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chemeClr val="tx2"/>
                </a:solidFill>
                <a:latin typeface="Cambria" pitchFamily="18" charset="0"/>
              </a:rPr>
              <a:t>Informaciona</a:t>
            </a:r>
            <a:r>
              <a:rPr lang="en-US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ambria" pitchFamily="18" charset="0"/>
              </a:rPr>
              <a:t>arhitektura</a:t>
            </a:r>
            <a:r>
              <a:rPr lang="en-US" dirty="0">
                <a:solidFill>
                  <a:schemeClr val="tx2"/>
                </a:solidFill>
                <a:latin typeface="Cambria" pitchFamily="18" charset="0"/>
              </a:rPr>
              <a:t> 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683568" y="2636912"/>
            <a:ext cx="7560840" cy="3816424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</a:rPr>
              <a:t>apstrakcija </a:t>
            </a:r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informacionih potreba organizacija, </a:t>
            </a:r>
            <a:endParaRPr lang="sr-Latn-RS" sz="2400" dirty="0" smtClean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Tx/>
              <a:buChar char="-"/>
            </a:pP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</a:rPr>
              <a:t>obezbeđuje </a:t>
            </a:r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logičke reprezentacije visokog nivoa svih elemenata ključne informacije i odnosa </a:t>
            </a: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</a:rPr>
              <a:t>izme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đ</a:t>
            </a: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</a:rPr>
              <a:t>u </a:t>
            </a:r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njih.</a:t>
            </a:r>
          </a:p>
          <a:p>
            <a:pPr algn="l"/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Poslovne informacije su struktuirane kao kolekcije informacionih entiteta. </a:t>
            </a:r>
          </a:p>
          <a:p>
            <a:pPr algn="l"/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Informacioni entiteti su klase, sto znači da oni mogu biti tipizirani. </a:t>
            </a: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</a:rPr>
              <a:t>Entiteti </a:t>
            </a:r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opisuju mnoge artefakte preduzeća, uglavnom izvore potrebne za procese, uključujući posao, podršku i procese upravljanja. </a:t>
            </a:r>
          </a:p>
        </p:txBody>
      </p:sp>
    </p:spTree>
    <p:extLst>
      <p:ext uri="{BB962C8B-B14F-4D97-AF65-F5344CB8AC3E}">
        <p14:creationId xmlns:p14="http://schemas.microsoft.com/office/powerpoint/2010/main" val="177388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52736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chemeClr val="tx2"/>
                </a:solidFill>
                <a:latin typeface="Cambria" pitchFamily="18" charset="0"/>
              </a:rPr>
              <a:t>Aplikaciona</a:t>
            </a:r>
            <a:r>
              <a:rPr lang="en-US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ambria" pitchFamily="18" charset="0"/>
              </a:rPr>
              <a:t>arhitektura</a:t>
            </a:r>
            <a:r>
              <a:rPr lang="en-US" dirty="0">
                <a:solidFill>
                  <a:schemeClr val="tx2"/>
                </a:solidFill>
                <a:latin typeface="Cambria" pitchFamily="18" charset="0"/>
              </a:rPr>
              <a:t> 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683568" y="2636912"/>
            <a:ext cx="7120880" cy="3960440"/>
          </a:xfrm>
        </p:spPr>
        <p:txBody>
          <a:bodyPr>
            <a:normAutofit/>
          </a:bodyPr>
          <a:lstStyle/>
          <a:p>
            <a:pPr algn="l"/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Aplikativna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arhitektura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definiše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aplikacije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potrebne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za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upravljanje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podacima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i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poslovnu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podršku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,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bez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obzira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na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</a:rPr>
              <a:t>softver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koji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se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koristi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za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implementiranje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sistema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</a:rPr>
              <a:t>.</a:t>
            </a:r>
            <a:endParaRPr lang="sr-Latn-RS" sz="2400" dirty="0" smtClean="0">
              <a:solidFill>
                <a:schemeClr val="tx2"/>
              </a:solidFill>
              <a:latin typeface="Cambria" pitchFamily="18" charset="0"/>
            </a:endParaRPr>
          </a:p>
          <a:p>
            <a:pPr algn="l"/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  <a:p>
            <a:pPr algn="l"/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Glavni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ciljevi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aplikativne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arhitekture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: 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podrška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poslovnim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potrebama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, i 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omogućavanje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efikasnog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upravljanja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organizacionim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entitetima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</a:rPr>
              <a:t>.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58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99592" y="980728"/>
            <a:ext cx="7272808" cy="554461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Arhitektura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sistema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podrške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poslovnih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procesa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je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opisana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strukturom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informacionih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blokova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sistema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, IS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blokovima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. </a:t>
            </a:r>
            <a:endParaRPr lang="sr-Latn-RS" sz="2400" dirty="0" smtClean="0">
              <a:solidFill>
                <a:srgbClr val="002060"/>
              </a:solidFill>
              <a:latin typeface="Cambria" pitchFamily="18" charset="0"/>
              <a:ea typeface="Cambria" pitchFamily="18" charset="0"/>
              <a:cs typeface="Calibri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400" dirty="0">
              <a:solidFill>
                <a:srgbClr val="002060"/>
              </a:solidFill>
              <a:latin typeface="Cambria" pitchFamily="18" charset="0"/>
              <a:ea typeface="Cambria" pitchFamily="18" charset="0"/>
              <a:cs typeface="Calibri" pitchFamily="34" charset="0"/>
            </a:endParaRPr>
          </a:p>
          <a:p>
            <a:pPr marL="0">
              <a:spcBef>
                <a:spcPts val="0"/>
              </a:spcBef>
              <a:buFont typeface="Wingdings" pitchFamily="2" charset="2"/>
              <a:buChar char="v"/>
            </a:pP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Definisanje</a:t>
            </a: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menija</a:t>
            </a:r>
            <a:r>
              <a:rPr lang="sr-Latn-R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- d</a:t>
            </a: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odela</a:t>
            </a: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rola</a:t>
            </a:r>
            <a:endParaRPr lang="en-US" sz="2400" dirty="0" smtClean="0">
              <a:solidFill>
                <a:srgbClr val="002060"/>
              </a:solidFill>
              <a:latin typeface="Cambria" pitchFamily="18" charset="0"/>
              <a:ea typeface="Cambria" pitchFamily="18" charset="0"/>
              <a:cs typeface="Calibri" pitchFamily="34" charset="0"/>
            </a:endParaRPr>
          </a:p>
          <a:p>
            <a:pPr marL="0">
              <a:spcBef>
                <a:spcPts val="0"/>
              </a:spcBef>
              <a:buFont typeface="Wingdings" pitchFamily="2" charset="2"/>
              <a:buChar char="v"/>
            </a:pP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Definisanje</a:t>
            </a: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formi</a:t>
            </a: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i </a:t>
            </a: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upita</a:t>
            </a:r>
            <a:r>
              <a:rPr lang="sr-Latn-R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- b</a:t>
            </a: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ez</a:t>
            </a: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suvišnih</a:t>
            </a: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efekata</a:t>
            </a:r>
            <a:endParaRPr lang="en-US" sz="2400" dirty="0" smtClean="0">
              <a:solidFill>
                <a:srgbClr val="002060"/>
              </a:solidFill>
              <a:latin typeface="Cambria" pitchFamily="18" charset="0"/>
              <a:ea typeface="Cambria" pitchFamily="18" charset="0"/>
              <a:cs typeface="Calibri" pitchFamily="34" charset="0"/>
            </a:endParaRPr>
          </a:p>
          <a:p>
            <a:pPr marL="0">
              <a:spcBef>
                <a:spcPts val="0"/>
              </a:spcBef>
              <a:buFont typeface="Wingdings" pitchFamily="2" charset="2"/>
              <a:buChar char="v"/>
            </a:pP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Definisanje</a:t>
            </a: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izveštaja</a:t>
            </a:r>
            <a:r>
              <a:rPr lang="sr-Latn-R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- k</a:t>
            </a: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riterijumi</a:t>
            </a:r>
            <a:endParaRPr lang="sr-Latn-RS" sz="2400" dirty="0" smtClean="0">
              <a:solidFill>
                <a:srgbClr val="002060"/>
              </a:solidFill>
              <a:latin typeface="Cambria" pitchFamily="18" charset="0"/>
              <a:ea typeface="Cambria" pitchFamily="18" charset="0"/>
              <a:cs typeface="Calibri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sr-Latn-RS" sz="2400" b="1" dirty="0" smtClean="0">
              <a:solidFill>
                <a:srgbClr val="002060"/>
              </a:solidFill>
              <a:latin typeface="Cambria" pitchFamily="18" charset="0"/>
              <a:ea typeface="Cambria" pitchFamily="18" charset="0"/>
              <a:cs typeface="Calibri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Preporuke</a:t>
            </a:r>
            <a:r>
              <a:rPr lang="en-US" sz="2400" b="1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za</a:t>
            </a:r>
            <a:r>
              <a:rPr lang="en-US" sz="2400" b="1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projektovanje</a:t>
            </a:r>
            <a:r>
              <a:rPr lang="en-US" sz="2400" b="1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ekrana</a:t>
            </a:r>
            <a:r>
              <a:rPr lang="en-US" sz="2400" b="1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endParaRPr lang="en-US" sz="2400" dirty="0">
              <a:solidFill>
                <a:srgbClr val="002060"/>
              </a:solidFill>
              <a:latin typeface="Cambria" pitchFamily="18" charset="0"/>
              <a:ea typeface="Cambria" pitchFamily="18" charset="0"/>
              <a:cs typeface="Calibri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Osnovni</a:t>
            </a: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ciljevi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koje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treba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da </a:t>
            </a: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zadovolji</a:t>
            </a: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: </a:t>
            </a:r>
            <a:endParaRPr lang="sr-Latn-RS" sz="2400" dirty="0" smtClean="0">
              <a:solidFill>
                <a:srgbClr val="002060"/>
              </a:solidFill>
              <a:latin typeface="Cambria" pitchFamily="18" charset="0"/>
              <a:ea typeface="Cambria" pitchFamily="18" charset="0"/>
              <a:cs typeface="Calibri" pitchFamily="34" charset="0"/>
            </a:endParaRPr>
          </a:p>
          <a:p>
            <a:pPr marL="0" lvl="1" indent="-457200">
              <a:spcBef>
                <a:spcPts val="0"/>
              </a:spcBef>
              <a:buFont typeface="Wingdings" pitchFamily="2" charset="2"/>
              <a:buChar char="v"/>
            </a:pP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odražava</a:t>
            </a: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potrebe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korisnika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, </a:t>
            </a:r>
          </a:p>
          <a:p>
            <a:pPr marL="0" lvl="2" indent="-457200">
              <a:spcBef>
                <a:spcPts val="0"/>
              </a:spcBef>
              <a:buFont typeface="Wingdings" pitchFamily="2" charset="2"/>
              <a:buChar char="v"/>
            </a:pPr>
            <a:r>
              <a:rPr lang="en-US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razvijen</a:t>
            </a:r>
            <a:r>
              <a:rPr lang="en-US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unutar</a:t>
            </a: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fizičkih</a:t>
            </a: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ograničenja</a:t>
            </a: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koja</a:t>
            </a: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nameće</a:t>
            </a: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radna</a:t>
            </a: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stanica</a:t>
            </a: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, </a:t>
            </a:r>
          </a:p>
          <a:p>
            <a:pPr marL="0" lvl="2" indent="-457200">
              <a:spcBef>
                <a:spcPts val="0"/>
              </a:spcBef>
              <a:buFont typeface="Wingdings" pitchFamily="2" charset="2"/>
              <a:buChar char="v"/>
            </a:pPr>
            <a:r>
              <a:rPr lang="en-US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efikasno</a:t>
            </a:r>
            <a:r>
              <a:rPr lang="en-US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iskorišćava</a:t>
            </a: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mogućnosti</a:t>
            </a: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softvera</a:t>
            </a: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, </a:t>
            </a:r>
          </a:p>
          <a:p>
            <a:pPr marL="0" lvl="2" indent="-457200">
              <a:spcBef>
                <a:spcPts val="0"/>
              </a:spcBef>
              <a:buFont typeface="Wingdings" pitchFamily="2" charset="2"/>
              <a:buChar char="v"/>
            </a:pPr>
            <a:r>
              <a:rPr lang="pl-PL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ostvaruje </a:t>
            </a:r>
            <a:r>
              <a:rPr lang="pl-PL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poslovne ciljeve </a:t>
            </a:r>
            <a:r>
              <a:rPr lang="pl-PL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sistema. </a:t>
            </a:r>
            <a:endParaRPr lang="pl-PL" dirty="0">
              <a:solidFill>
                <a:srgbClr val="002060"/>
              </a:solidFill>
              <a:latin typeface="Cambria" pitchFamily="18" charset="0"/>
              <a:ea typeface="Cambria" pitchFamily="18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39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52736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chemeClr val="tx2"/>
                </a:solidFill>
                <a:latin typeface="Cambria" pitchFamily="18" charset="0"/>
              </a:rPr>
              <a:t>Tehnološka</a:t>
            </a:r>
            <a:r>
              <a:rPr lang="en-US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ambria" pitchFamily="18" charset="0"/>
              </a:rPr>
              <a:t>arhitektura</a:t>
            </a:r>
            <a:r>
              <a:rPr lang="en-US" dirty="0">
                <a:solidFill>
                  <a:schemeClr val="tx2"/>
                </a:solidFill>
                <a:latin typeface="Cambria" pitchFamily="18" charset="0"/>
              </a:rPr>
              <a:t> 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683568" y="2636912"/>
            <a:ext cx="7120880" cy="3672408"/>
          </a:xfrm>
        </p:spPr>
        <p:txBody>
          <a:bodyPr>
            <a:normAutofit/>
          </a:bodyPr>
          <a:lstStyle/>
          <a:p>
            <a:pPr algn="l"/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Tehnološka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Arhitektura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itchFamily="2" charset="2"/>
              <a:buChar char="Ø"/>
            </a:pP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Prikazuje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trenutno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tehnološko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okruženje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,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ciljno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tehnološko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okruženje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u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budućnosti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,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kao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i plan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migracije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ka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cilju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.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Obuhvata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popis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komponenti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trenutnog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tehnološkog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</a:rPr>
              <a:t>okruženja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</a:rPr>
              <a:t>.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itchFamily="2" charset="2"/>
              <a:buChar char="Ø"/>
            </a:pP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Prikazuje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veze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</a:rPr>
              <a:t>izme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</a:rPr>
              <a:t>đ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</a:rPr>
              <a:t>u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tehnoloških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komponenti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u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trenutnim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računarskim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</a:rPr>
              <a:t>sistemima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</a:rPr>
              <a:t>.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  <a:p>
            <a:pPr algn="l"/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11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52736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chemeClr val="tx2"/>
                </a:solidFill>
                <a:latin typeface="Cambria" pitchFamily="18" charset="0"/>
              </a:rPr>
              <a:t>Tehnološka</a:t>
            </a:r>
            <a:r>
              <a:rPr lang="en-US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ambria" pitchFamily="18" charset="0"/>
              </a:rPr>
              <a:t>arhitektura</a:t>
            </a:r>
            <a:r>
              <a:rPr lang="en-US" dirty="0">
                <a:solidFill>
                  <a:schemeClr val="tx2"/>
                </a:solidFill>
                <a:latin typeface="Cambria" pitchFamily="18" charset="0"/>
              </a:rPr>
              <a:t> 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683568" y="2564904"/>
            <a:ext cx="7120880" cy="4032448"/>
          </a:xfrm>
        </p:spPr>
        <p:txBody>
          <a:bodyPr>
            <a:normAutofit/>
          </a:bodyPr>
          <a:lstStyle/>
          <a:p>
            <a:pPr algn="l"/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Koncepti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ove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arhitekture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su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apstrahovani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kao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: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Blokovi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informacione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tehnologije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:</a:t>
            </a:r>
          </a:p>
          <a:p>
            <a:pPr marL="800100" lvl="1" indent="-342900" algn="l">
              <a:buFont typeface="Arial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Cambria" pitchFamily="18" charset="0"/>
              </a:rPr>
              <a:t>IT </a:t>
            </a:r>
            <a:r>
              <a:rPr lang="en-US" sz="2000" dirty="0" err="1">
                <a:solidFill>
                  <a:schemeClr val="tx2"/>
                </a:solidFill>
                <a:latin typeface="Cambria" pitchFamily="18" charset="0"/>
              </a:rPr>
              <a:t>infrastrukturni</a:t>
            </a:r>
            <a:r>
              <a:rPr lang="en-US" sz="20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Cambria" pitchFamily="18" charset="0"/>
              </a:rPr>
              <a:t>blok</a:t>
            </a:r>
            <a:r>
              <a:rPr lang="en-US" sz="2000" dirty="0">
                <a:solidFill>
                  <a:schemeClr val="tx2"/>
                </a:solidFill>
                <a:latin typeface="Cambria" pitchFamily="18" charset="0"/>
              </a:rPr>
              <a:t> </a:t>
            </a:r>
          </a:p>
          <a:p>
            <a:pPr marL="800100" lvl="1" indent="-342900" algn="l">
              <a:buFont typeface="Arial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Cambria" pitchFamily="18" charset="0"/>
              </a:rPr>
              <a:t>Blok IT </a:t>
            </a:r>
            <a:r>
              <a:rPr lang="en-US" sz="2000" dirty="0" err="1">
                <a:solidFill>
                  <a:schemeClr val="tx2"/>
                </a:solidFill>
                <a:latin typeface="Cambria" pitchFamily="18" charset="0"/>
              </a:rPr>
              <a:t>platforme</a:t>
            </a:r>
            <a:r>
              <a:rPr lang="en-US" sz="2000" dirty="0">
                <a:solidFill>
                  <a:schemeClr val="tx2"/>
                </a:solidFill>
                <a:latin typeface="Cambria" pitchFamily="18" charset="0"/>
              </a:rPr>
              <a:t> </a:t>
            </a:r>
          </a:p>
          <a:p>
            <a:pPr marL="800100" lvl="1" indent="-342900" algn="l">
              <a:buFont typeface="Arial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Cambria" pitchFamily="18" charset="0"/>
              </a:rPr>
              <a:t>IT </a:t>
            </a:r>
            <a:r>
              <a:rPr lang="en-US" sz="2000" dirty="0" err="1">
                <a:solidFill>
                  <a:schemeClr val="tx2"/>
                </a:solidFill>
                <a:latin typeface="Cambria" pitchFamily="18" charset="0"/>
              </a:rPr>
              <a:t>aplikativni</a:t>
            </a:r>
            <a:r>
              <a:rPr lang="en-US" sz="20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Cambria" pitchFamily="18" charset="0"/>
              </a:rPr>
              <a:t>blok</a:t>
            </a:r>
            <a:r>
              <a:rPr lang="en-US" sz="2000" dirty="0">
                <a:solidFill>
                  <a:schemeClr val="tx2"/>
                </a:solidFill>
                <a:latin typeface="Cambria" pitchFamily="18" charset="0"/>
              </a:rPr>
              <a:t> 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Operacije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itchFamily="2" charset="2"/>
              <a:buChar char="Ø"/>
            </a:pP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Usluge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: </a:t>
            </a:r>
          </a:p>
          <a:p>
            <a:pPr marL="800100" lvl="1" indent="-342900" algn="l">
              <a:buFont typeface="Arial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  <a:latin typeface="Cambria" pitchFamily="18" charset="0"/>
              </a:rPr>
              <a:t>Poslovni</a:t>
            </a:r>
            <a:r>
              <a:rPr lang="en-US" sz="20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Cambria" pitchFamily="18" charset="0"/>
              </a:rPr>
              <a:t>servisi</a:t>
            </a:r>
            <a:r>
              <a:rPr lang="en-US" sz="2000" dirty="0">
                <a:solidFill>
                  <a:schemeClr val="tx2"/>
                </a:solidFill>
                <a:latin typeface="Cambria" pitchFamily="18" charset="0"/>
              </a:rPr>
              <a:t> </a:t>
            </a:r>
          </a:p>
          <a:p>
            <a:pPr marL="800100" lvl="1" indent="-342900" algn="l">
              <a:buFont typeface="Arial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Cambria" pitchFamily="18" charset="0"/>
              </a:rPr>
              <a:t>IS </a:t>
            </a:r>
            <a:r>
              <a:rPr lang="en-US" sz="2000" dirty="0" err="1">
                <a:solidFill>
                  <a:schemeClr val="tx2"/>
                </a:solidFill>
                <a:latin typeface="Cambria" pitchFamily="18" charset="0"/>
              </a:rPr>
              <a:t>servis</a:t>
            </a:r>
            <a:r>
              <a:rPr lang="en-US" sz="2000" dirty="0">
                <a:solidFill>
                  <a:schemeClr val="tx2"/>
                </a:solidFill>
                <a:latin typeface="Cambria" pitchFamily="18" charset="0"/>
              </a:rPr>
              <a:t> </a:t>
            </a:r>
          </a:p>
          <a:p>
            <a:pPr marL="800100" lvl="1" indent="-342900" algn="l">
              <a:buFont typeface="Arial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Cambria" pitchFamily="18" charset="0"/>
              </a:rPr>
              <a:t>IT </a:t>
            </a:r>
            <a:r>
              <a:rPr lang="en-US" sz="2000" dirty="0" err="1" smtClean="0">
                <a:solidFill>
                  <a:schemeClr val="tx2"/>
                </a:solidFill>
                <a:latin typeface="Cambria" pitchFamily="18" charset="0"/>
              </a:rPr>
              <a:t>servis</a:t>
            </a:r>
            <a:endParaRPr lang="en-US" sz="20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64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52736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chemeClr val="tx2"/>
                </a:solidFill>
                <a:latin typeface="Cambria" pitchFamily="18" charset="0"/>
              </a:rPr>
              <a:t>Uticaji</a:t>
            </a:r>
            <a:r>
              <a:rPr lang="en-US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ambria" pitchFamily="18" charset="0"/>
              </a:rPr>
              <a:t>sa</a:t>
            </a:r>
            <a:r>
              <a:rPr lang="en-US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ambria" pitchFamily="18" charset="0"/>
              </a:rPr>
              <a:t>poslovnog</a:t>
            </a:r>
            <a:r>
              <a:rPr lang="en-US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ambria" pitchFamily="18" charset="0"/>
              </a:rPr>
              <a:t>aspekta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graphicFrame>
        <p:nvGraphicFramePr>
          <p:cNvPr id="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6985682"/>
              </p:ext>
            </p:extLst>
          </p:nvPr>
        </p:nvGraphicFramePr>
        <p:xfrm>
          <a:off x="129479" y="3016934"/>
          <a:ext cx="4400279" cy="3305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2" name="Visio" r:id="rId3" imgW="5638800" imgH="4236339" progId="Visio.Drawing.11">
                  <p:embed/>
                </p:oleObj>
              </mc:Choice>
              <mc:Fallback>
                <p:oleObj name="Visio" r:id="rId3" imgW="5638800" imgH="4236339" progId="Visio.Drawing.11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479" y="3016934"/>
                        <a:ext cx="4400279" cy="33059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4159696" y="2204864"/>
            <a:ext cx="4876800" cy="4118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4F4F4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692150" lvl="1" indent="-347663" eaLnBrk="1" hangingPunct="1">
              <a:spcBef>
                <a:spcPct val="40000"/>
              </a:spcBef>
              <a:buClr>
                <a:srgbClr val="777777"/>
              </a:buClr>
              <a:buSzPct val="70000"/>
              <a:buFont typeface="Wingdings" pitchFamily="2" charset="2"/>
              <a:buChar char="v"/>
            </a:pPr>
            <a:r>
              <a:rPr lang="sr-Latn-CS" altLang="en-US" sz="2400" b="1" i="1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Globalizacija ekonomije</a:t>
            </a:r>
          </a:p>
          <a:p>
            <a:pPr marL="692150" lvl="1" indent="-347663" eaLnBrk="1" hangingPunct="1">
              <a:spcBef>
                <a:spcPct val="40000"/>
              </a:spcBef>
              <a:buClr>
                <a:srgbClr val="777777"/>
              </a:buClr>
              <a:buSzPct val="70000"/>
              <a:buFont typeface="Wingdings" pitchFamily="2" charset="2"/>
              <a:buChar char="v"/>
            </a:pPr>
            <a:r>
              <a:rPr lang="sr-Latn-CS" altLang="en-US" sz="2400" b="1" i="1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e-Trgovina i e-Poslovanje</a:t>
            </a:r>
          </a:p>
          <a:p>
            <a:pPr marL="692150" lvl="1" indent="-347663" eaLnBrk="1" hangingPunct="1">
              <a:spcBef>
                <a:spcPct val="40000"/>
              </a:spcBef>
              <a:buClr>
                <a:srgbClr val="777777"/>
              </a:buClr>
              <a:buSzPct val="70000"/>
              <a:buFont typeface="Wingdings" pitchFamily="2" charset="2"/>
              <a:buChar char="v"/>
            </a:pPr>
            <a:r>
              <a:rPr lang="sr-Latn-CS" altLang="en-US" sz="2400" b="1" i="1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Bezbednost i tajnost</a:t>
            </a:r>
          </a:p>
          <a:p>
            <a:pPr marL="692150" lvl="1" indent="-347663" eaLnBrk="1" hangingPunct="1">
              <a:spcBef>
                <a:spcPct val="40000"/>
              </a:spcBef>
              <a:buClr>
                <a:srgbClr val="777777"/>
              </a:buClr>
              <a:buSzPct val="70000"/>
              <a:buFont typeface="Wingdings" pitchFamily="2" charset="2"/>
              <a:buChar char="v"/>
            </a:pPr>
            <a:r>
              <a:rPr lang="sr-Latn-CS" altLang="en-US" sz="2400" b="1" i="1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Kolaboracija i </a:t>
            </a:r>
            <a:r>
              <a:rPr lang="sr-Latn-CS" altLang="en-US" sz="2400" b="1" i="1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</a:t>
            </a:r>
            <a:r>
              <a:rPr lang="en-US" altLang="en-US" sz="2400" b="1" i="1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a</a:t>
            </a:r>
            <a:r>
              <a:rPr lang="sr-Latn-CS" altLang="en-US" sz="2400" b="1" i="1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rtnerstva</a:t>
            </a:r>
            <a:endParaRPr lang="sr-Latn-CS" altLang="en-US" sz="2400" b="1" i="1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pPr marL="692150" lvl="1" indent="-347663" eaLnBrk="1" hangingPunct="1">
              <a:spcBef>
                <a:spcPct val="40000"/>
              </a:spcBef>
              <a:buClr>
                <a:srgbClr val="777777"/>
              </a:buClr>
              <a:buSzPct val="70000"/>
              <a:buFont typeface="Wingdings" pitchFamily="2" charset="2"/>
              <a:buChar char="v"/>
            </a:pPr>
            <a:r>
              <a:rPr lang="sr-Latn-CS" altLang="en-US" sz="2400" b="1" i="1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Znanje kao vrednost</a:t>
            </a:r>
          </a:p>
          <a:p>
            <a:pPr marL="692150" lvl="1" indent="-347663" eaLnBrk="1" hangingPunct="1">
              <a:spcBef>
                <a:spcPct val="40000"/>
              </a:spcBef>
              <a:buClr>
                <a:srgbClr val="777777"/>
              </a:buClr>
              <a:buSzPct val="70000"/>
              <a:buFont typeface="Wingdings" pitchFamily="2" charset="2"/>
              <a:buChar char="v"/>
            </a:pPr>
            <a:r>
              <a:rPr lang="sr-Latn-CS" altLang="en-US" sz="2400" b="1" i="1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Neprekidno poboljšanje</a:t>
            </a:r>
          </a:p>
          <a:p>
            <a:pPr marL="692150" lvl="1" indent="-347663" eaLnBrk="1" hangingPunct="1">
              <a:spcBef>
                <a:spcPct val="40000"/>
              </a:spcBef>
              <a:buClr>
                <a:srgbClr val="777777"/>
              </a:buClr>
              <a:buSzPct val="70000"/>
              <a:buFont typeface="Wingdings" pitchFamily="2" charset="2"/>
              <a:buChar char="v"/>
            </a:pPr>
            <a:r>
              <a:rPr lang="sr-Latn-CS" altLang="en-US" sz="2400" b="1" i="1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Totalno upravljanje kvalitetom</a:t>
            </a:r>
          </a:p>
          <a:p>
            <a:pPr marL="692150" lvl="1" indent="-347663" eaLnBrk="1" hangingPunct="1">
              <a:spcBef>
                <a:spcPct val="40000"/>
              </a:spcBef>
              <a:buClr>
                <a:srgbClr val="777777"/>
              </a:buClr>
              <a:buSzPct val="70000"/>
              <a:buFont typeface="Wingdings" pitchFamily="2" charset="2"/>
              <a:buChar char="v"/>
            </a:pPr>
            <a:r>
              <a:rPr lang="sr-Latn-CS" altLang="en-US" sz="2400" b="1" i="1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Redizajn poslovnih procesa</a:t>
            </a:r>
          </a:p>
        </p:txBody>
      </p:sp>
      <p:sp>
        <p:nvSpPr>
          <p:cNvPr id="7" name="AutoShape 9"/>
          <p:cNvSpPr>
            <a:spLocks noChangeArrowheads="1"/>
          </p:cNvSpPr>
          <p:nvPr/>
        </p:nvSpPr>
        <p:spPr bwMode="auto">
          <a:xfrm rot="9175650">
            <a:off x="3188413" y="2652294"/>
            <a:ext cx="1247859" cy="580338"/>
          </a:xfrm>
          <a:custGeom>
            <a:avLst/>
            <a:gdLst>
              <a:gd name="T0" fmla="*/ 39516050 w 21600"/>
              <a:gd name="T1" fmla="*/ 0 h 21600"/>
              <a:gd name="T2" fmla="*/ 0 w 21600"/>
              <a:gd name="T3" fmla="*/ 6586008 h 21600"/>
              <a:gd name="T4" fmla="*/ 39516050 w 21600"/>
              <a:gd name="T5" fmla="*/ 13172017 h 21600"/>
              <a:gd name="T6" fmla="*/ 52688067 w 21600"/>
              <a:gd name="T7" fmla="*/ 6586008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37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52736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chemeClr val="tx2"/>
                </a:solidFill>
                <a:latin typeface="Cambria" pitchFamily="18" charset="0"/>
              </a:rPr>
              <a:t>Arhitektura</a:t>
            </a:r>
            <a:r>
              <a:rPr lang="en-US" dirty="0">
                <a:solidFill>
                  <a:schemeClr val="tx2"/>
                </a:solidFill>
                <a:latin typeface="Cambria" pitchFamily="18" charset="0"/>
              </a:rPr>
              <a:t> IS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683568" y="2636912"/>
            <a:ext cx="7120880" cy="3816424"/>
          </a:xfrm>
        </p:spPr>
        <p:txBody>
          <a:bodyPr>
            <a:normAutofit/>
          </a:bodyPr>
          <a:lstStyle/>
          <a:p>
            <a:pPr algn="l"/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Nosioci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informacionog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sistema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se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grubo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mogu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klasifikovati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u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četiri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grupe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:</a:t>
            </a:r>
          </a:p>
          <a:p>
            <a:pPr algn="l"/>
            <a:r>
              <a:rPr lang="en-US" sz="2400" b="1" dirty="0" err="1">
                <a:solidFill>
                  <a:schemeClr val="tx2"/>
                </a:solidFill>
                <a:latin typeface="Cambria" pitchFamily="18" charset="0"/>
              </a:rPr>
              <a:t>Vlasnici</a:t>
            </a:r>
            <a:r>
              <a:rPr lang="en-US" sz="2400" b="1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b="1" dirty="0" err="1">
                <a:solidFill>
                  <a:schemeClr val="tx2"/>
                </a:solidFill>
                <a:latin typeface="Cambria" pitchFamily="18" charset="0"/>
              </a:rPr>
              <a:t>sistema</a:t>
            </a:r>
            <a:r>
              <a:rPr lang="en-US" sz="2400" b="1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(System Owners)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finansiraju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razvoj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i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održavanje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informacionog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sistema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. Oni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poseduju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sistem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,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postavljaju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viziju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i 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prioritete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u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sistemu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.</a:t>
            </a:r>
          </a:p>
          <a:p>
            <a:pPr algn="l"/>
            <a:r>
              <a:rPr lang="en-US" sz="2400" b="1" dirty="0" err="1">
                <a:solidFill>
                  <a:schemeClr val="tx2"/>
                </a:solidFill>
                <a:latin typeface="Cambria" pitchFamily="18" charset="0"/>
              </a:rPr>
              <a:t>Korisnici</a:t>
            </a:r>
            <a:r>
              <a:rPr lang="en-US" sz="2400" b="1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b="1" dirty="0" err="1">
                <a:solidFill>
                  <a:schemeClr val="tx2"/>
                </a:solidFill>
                <a:latin typeface="Cambria" pitchFamily="18" charset="0"/>
              </a:rPr>
              <a:t>sistema</a:t>
            </a:r>
            <a:r>
              <a:rPr lang="en-US" sz="2400" b="1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(System Users)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su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ljudi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koji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za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obavljanje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svojih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poslova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,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koriste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informacioni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sistem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. Danas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korisnici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sistema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rade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rame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uz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rame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sa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projektantima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sistema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</a:rPr>
              <a:t>.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3" b="6818"/>
          <a:stretch/>
        </p:blipFill>
        <p:spPr bwMode="auto">
          <a:xfrm>
            <a:off x="5652120" y="908720"/>
            <a:ext cx="3461197" cy="1690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717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52736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chemeClr val="tx2"/>
                </a:solidFill>
                <a:latin typeface="Cambria" pitchFamily="18" charset="0"/>
              </a:rPr>
              <a:t>Uticaji</a:t>
            </a:r>
            <a:r>
              <a:rPr lang="en-US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ambria" pitchFamily="18" charset="0"/>
              </a:rPr>
              <a:t>aspekta</a:t>
            </a:r>
            <a:r>
              <a:rPr lang="en-US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Cambria" pitchFamily="18" charset="0"/>
              </a:rPr>
              <a:t>tehnologije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683568" y="2636912"/>
            <a:ext cx="7120880" cy="2376264"/>
          </a:xfrm>
        </p:spPr>
        <p:txBody>
          <a:bodyPr>
            <a:normAutofit/>
          </a:bodyPr>
          <a:lstStyle/>
          <a:p>
            <a:pPr algn="l"/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7369230"/>
              </p:ext>
            </p:extLst>
          </p:nvPr>
        </p:nvGraphicFramePr>
        <p:xfrm>
          <a:off x="132870" y="2276872"/>
          <a:ext cx="4295114" cy="3374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7" name="Visio" r:id="rId3" imgW="5638800" imgH="4236339" progId="Visio.Drawing.11">
                  <p:embed/>
                </p:oleObj>
              </mc:Choice>
              <mc:Fallback>
                <p:oleObj name="Visio" r:id="rId3" imgW="5638800" imgH="4236339" progId="Visio.Drawing.11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870" y="2276872"/>
                        <a:ext cx="4295114" cy="33744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087688" y="2341240"/>
            <a:ext cx="4876800" cy="4184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4F4F4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692150" lvl="1" indent="-347663" eaLnBrk="1" hangingPunct="1">
              <a:spcBef>
                <a:spcPct val="40000"/>
              </a:spcBef>
              <a:buClr>
                <a:srgbClr val="777777"/>
              </a:buClr>
              <a:buSzPct val="70000"/>
              <a:buFont typeface="Wingdings" pitchFamily="2" charset="2"/>
              <a:buChar char="v"/>
            </a:pPr>
            <a:r>
              <a:rPr lang="sr-Latn-CS" altLang="en-US" sz="2400" i="1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Mreže i Internet</a:t>
            </a:r>
          </a:p>
          <a:p>
            <a:pPr marL="692150" lvl="1" indent="-347663" eaLnBrk="1" hangingPunct="1">
              <a:spcBef>
                <a:spcPct val="40000"/>
              </a:spcBef>
              <a:buClr>
                <a:srgbClr val="777777"/>
              </a:buClr>
              <a:buSzPct val="70000"/>
              <a:buFont typeface="Wingdings" pitchFamily="2" charset="2"/>
              <a:buChar char="v"/>
            </a:pPr>
            <a:r>
              <a:rPr lang="sr-Latn-CS" altLang="en-US" sz="2400" i="1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Mobilne i bežične tehnologije</a:t>
            </a:r>
          </a:p>
          <a:p>
            <a:pPr marL="692150" lvl="1" indent="-347663" eaLnBrk="1" hangingPunct="1">
              <a:spcBef>
                <a:spcPct val="40000"/>
              </a:spcBef>
              <a:buClr>
                <a:srgbClr val="777777"/>
              </a:buClr>
              <a:buSzPct val="70000"/>
              <a:buFont typeface="Wingdings" pitchFamily="2" charset="2"/>
              <a:buChar char="v"/>
            </a:pPr>
            <a:r>
              <a:rPr lang="sr-Latn-CS" altLang="en-US" sz="2400" i="1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Objektne tehnologije</a:t>
            </a:r>
          </a:p>
          <a:p>
            <a:pPr marL="692150" lvl="1" indent="-347663" eaLnBrk="1" hangingPunct="1">
              <a:spcBef>
                <a:spcPct val="40000"/>
              </a:spcBef>
              <a:buClr>
                <a:srgbClr val="777777"/>
              </a:buClr>
              <a:buSzPct val="70000"/>
              <a:buFont typeface="Wingdings" pitchFamily="2" charset="2"/>
              <a:buChar char="v"/>
            </a:pPr>
            <a:r>
              <a:rPr lang="sr-Latn-CS" altLang="en-US" sz="2400" i="1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Kolaborativne tehnologije</a:t>
            </a:r>
          </a:p>
          <a:p>
            <a:pPr marL="692150" lvl="1" indent="-347663" eaLnBrk="1" hangingPunct="1">
              <a:spcBef>
                <a:spcPct val="40000"/>
              </a:spcBef>
              <a:buClr>
                <a:srgbClr val="777777"/>
              </a:buClr>
              <a:buSzPct val="70000"/>
              <a:buFont typeface="Wingdings" pitchFamily="2" charset="2"/>
              <a:buChar char="v"/>
            </a:pPr>
            <a:r>
              <a:rPr lang="sr-Latn-CS" altLang="en-US" sz="2400" i="1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Poslovne aplikacije</a:t>
            </a:r>
          </a:p>
          <a:p>
            <a:pPr marL="692150" lvl="1" indent="-347663" eaLnBrk="1" hangingPunct="1">
              <a:spcBef>
                <a:spcPct val="40000"/>
              </a:spcBef>
              <a:buClr>
                <a:srgbClr val="777777"/>
              </a:buClr>
              <a:buSzPct val="70000"/>
              <a:buFont typeface="Wingdings" pitchFamily="2" charset="2"/>
              <a:buChar char="v"/>
            </a:pPr>
            <a:r>
              <a:rPr lang="sr-Latn-CS" altLang="en-US" sz="2400" i="1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Web tehnologije</a:t>
            </a:r>
          </a:p>
          <a:p>
            <a:pPr marL="692150" lvl="1" indent="-347663" eaLnBrk="1" hangingPunct="1">
              <a:spcBef>
                <a:spcPct val="40000"/>
              </a:spcBef>
              <a:buClr>
                <a:srgbClr val="777777"/>
              </a:buClr>
              <a:buSzPct val="70000"/>
              <a:buFont typeface="Wingdings" pitchFamily="2" charset="2"/>
              <a:buChar char="v"/>
            </a:pPr>
            <a:r>
              <a:rPr lang="sr-Latn-CS" altLang="en-US" sz="2400" i="1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Semantičke tehnologije</a:t>
            </a:r>
          </a:p>
          <a:p>
            <a:pPr marL="692150" lvl="1" indent="-347663" eaLnBrk="1" hangingPunct="1">
              <a:spcBef>
                <a:spcPct val="40000"/>
              </a:spcBef>
              <a:buClr>
                <a:srgbClr val="777777"/>
              </a:buClr>
              <a:buSzPct val="70000"/>
              <a:buFont typeface="Wingdings" pitchFamily="2" charset="2"/>
              <a:buChar char="v"/>
            </a:pPr>
            <a:r>
              <a:rPr lang="sr-Latn-CS" altLang="en-US" sz="2400" i="1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Socijalne mreže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 rot="12536323">
            <a:off x="3325688" y="5617840"/>
            <a:ext cx="1066800" cy="533400"/>
          </a:xfrm>
          <a:custGeom>
            <a:avLst/>
            <a:gdLst>
              <a:gd name="T0" fmla="*/ 39516050 w 21600"/>
              <a:gd name="T1" fmla="*/ 0 h 21600"/>
              <a:gd name="T2" fmla="*/ 0 w 21600"/>
              <a:gd name="T3" fmla="*/ 6586008 h 21600"/>
              <a:gd name="T4" fmla="*/ 39516050 w 21600"/>
              <a:gd name="T5" fmla="*/ 13172017 h 21600"/>
              <a:gd name="T6" fmla="*/ 52688067 w 21600"/>
              <a:gd name="T7" fmla="*/ 6586008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52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52736"/>
            <a:ext cx="7772400" cy="1470025"/>
          </a:xfrm>
        </p:spPr>
        <p:txBody>
          <a:bodyPr>
            <a:normAutofit fontScale="90000"/>
          </a:bodyPr>
          <a:lstStyle/>
          <a:p>
            <a:pPr algn="l">
              <a:lnSpc>
                <a:spcPct val="90000"/>
              </a:lnSpc>
            </a:pPr>
            <a:r>
              <a:rPr lang="nn-NO" dirty="0">
                <a:solidFill>
                  <a:schemeClr val="tx2"/>
                </a:solidFill>
                <a:latin typeface="Cambria" pitchFamily="18" charset="0"/>
              </a:rPr>
              <a:t>Aspekt informacione arhitekture (arhitekturni aspekt</a:t>
            </a:r>
            <a:r>
              <a:rPr lang="nn-NO" dirty="0" smtClean="0">
                <a:solidFill>
                  <a:schemeClr val="tx2"/>
                </a:solidFill>
                <a:latin typeface="Cambria" pitchFamily="18" charset="0"/>
              </a:rPr>
              <a:t>)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364978"/>
            <a:ext cx="5976664" cy="4160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939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08920"/>
            <a:ext cx="8229600" cy="3273227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SOA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predstavlja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način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projektovanja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IT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sistema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koji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omogućava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različitim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aplikacijama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na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različitim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nivoima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da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razmenjuju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podatke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bez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obzira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na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operativn</a:t>
            </a:r>
            <a:r>
              <a:rPr lang="sr-Latn-R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</a:t>
            </a: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sistem</a:t>
            </a:r>
            <a:r>
              <a:rPr lang="sr-Latn-R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</a:t>
            </a: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sr-Latn-R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 </a:t>
            </a: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programsk</a:t>
            </a:r>
            <a:r>
              <a:rPr lang="sr-Latn-R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 </a:t>
            </a: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jezik</a:t>
            </a: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.</a:t>
            </a:r>
            <a:endParaRPr lang="en-US" sz="24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pPr>
              <a:spcBef>
                <a:spcPts val="1200"/>
              </a:spcBef>
            </a:pP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SOA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predstavlja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model u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kome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se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funkcionalnosti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dekomponuju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na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različite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jedinice</a:t>
            </a:r>
            <a:r>
              <a:rPr lang="sr-Latn-R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.</a:t>
            </a:r>
            <a:endParaRPr lang="sr-Latn-RS" sz="2400" dirty="0" smtClean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  <a:p>
            <a:pPr>
              <a:spcBef>
                <a:spcPts val="1200"/>
              </a:spcBef>
            </a:pP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Servisi</a:t>
            </a: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komuniciraju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izmedju</a:t>
            </a: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sebe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putem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razmene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podataka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ili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putem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koordinacije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aktivnosti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izmedju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dva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ili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više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servisa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5800" y="105273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>
                <a:solidFill>
                  <a:schemeClr val="tx2"/>
                </a:solidFill>
                <a:latin typeface="Cambria" pitchFamily="18" charset="0"/>
              </a:rPr>
              <a:t>Servisno</a:t>
            </a:r>
            <a:r>
              <a:rPr lang="en-US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ambria" pitchFamily="18" charset="0"/>
              </a:rPr>
              <a:t>orijentisana</a:t>
            </a:r>
            <a:r>
              <a:rPr lang="en-US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ambria" pitchFamily="18" charset="0"/>
              </a:rPr>
              <a:t>arhitektura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82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0" y="960904"/>
            <a:ext cx="8445436" cy="5564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5755013"/>
            <a:ext cx="2051720" cy="778098"/>
          </a:xfrm>
        </p:spPr>
        <p:txBody>
          <a:bodyPr>
            <a:normAutofit/>
          </a:bodyPr>
          <a:lstStyle/>
          <a:p>
            <a:r>
              <a:rPr lang="sr-Latn-R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SOA servisi</a:t>
            </a:r>
            <a:endParaRPr lang="en-US" sz="24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85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30006" y="1988840"/>
            <a:ext cx="8283988" cy="4447327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Nakon pažljive analize zahteva, neophodno je doneti odluku o arhitekturi sistema.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Odluka mora biti doneta na osnovnu trenutnih potreba i budućeg razvoja.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Za jednostavne statičke </a:t>
            </a:r>
            <a:r>
              <a:rPr lang="sr-Latn-RS" sz="2400" i="1" dirty="0">
                <a:solidFill>
                  <a:schemeClr val="tx2"/>
                </a:solidFill>
                <a:latin typeface="Cambria" pitchFamily="18" charset="0"/>
              </a:rPr>
              <a:t>Web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 aplikacije dovoljni su klijenti i </a:t>
            </a:r>
            <a:r>
              <a:rPr lang="sr-Latn-RS" sz="2400" i="1" dirty="0">
                <a:solidFill>
                  <a:schemeClr val="tx2"/>
                </a:solidFill>
                <a:latin typeface="Cambria" pitchFamily="18" charset="0"/>
              </a:rPr>
              <a:t>Web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 server, dok su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Za dinamičke i poslovne aplikacije potrebne najmanje tri komponente: klijent, </a:t>
            </a:r>
            <a:r>
              <a:rPr lang="sr-Latn-RS" sz="2400" i="1" dirty="0">
                <a:solidFill>
                  <a:schemeClr val="tx2"/>
                </a:solidFill>
                <a:latin typeface="Cambria" pitchFamily="18" charset="0"/>
              </a:rPr>
              <a:t>Web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 server i aplikacioni server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F71AF310-4C47-41B4-B3F2-DC40A71D4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006" y="980728"/>
            <a:ext cx="6192688" cy="936104"/>
          </a:xfrm>
        </p:spPr>
        <p:txBody>
          <a:bodyPr>
            <a:noAutofit/>
          </a:bodyPr>
          <a:lstStyle/>
          <a:p>
            <a:pPr algn="l"/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Klijent-server arhitektura</a:t>
            </a:r>
            <a:endParaRPr lang="en-US" sz="36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48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30006" y="1988840"/>
            <a:ext cx="8283988" cy="4447327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Odabir arhitekture zavisi od :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broja korisnika i računara na mreži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vrsta razvojnih okruženja i programskih alata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modela i obima baze podataka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složenosti programskih procedura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Web aplikacije su dominantno bazirane na klijent/server modelu arhitekture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F71AF310-4C47-41B4-B3F2-DC40A71D4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006" y="980728"/>
            <a:ext cx="6192688" cy="936104"/>
          </a:xfrm>
        </p:spPr>
        <p:txBody>
          <a:bodyPr>
            <a:noAutofit/>
          </a:bodyPr>
          <a:lstStyle/>
          <a:p>
            <a:pPr algn="l"/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Klijent-server arhitektura</a:t>
            </a:r>
            <a:endParaRPr lang="en-US" sz="36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59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30006" y="1988840"/>
            <a:ext cx="8283988" cy="4447327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Klijent/server arhitektura razvijena je kao: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višenamenska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modularna infrastruktura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zasnovana na slanju i primanju poruka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sa ciljem: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unapređenja upotrebljivosti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fleksibilnosti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interoperabilnosti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skalabilnosti</a:t>
            </a:r>
          </a:p>
          <a:p>
            <a:pPr algn="l"/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F71AF310-4C47-41B4-B3F2-DC40A71D4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006" y="980728"/>
            <a:ext cx="6192688" cy="936104"/>
          </a:xfrm>
        </p:spPr>
        <p:txBody>
          <a:bodyPr>
            <a:noAutofit/>
          </a:bodyPr>
          <a:lstStyle/>
          <a:p>
            <a:pPr algn="l"/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Klijent-server arhitektura</a:t>
            </a:r>
            <a:endParaRPr lang="en-US" sz="36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89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30006" y="1988840"/>
            <a:ext cx="8283988" cy="4447327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Dvoslojna arhitektura se sastoji od 3 komponente distribuirane u dva sloja – klijentskom i serverskom. Te tri komponente su: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Korisnički interfejs (sesije, unos teksta, dijaloški prozori, prikaz na ekranu)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Upravljanje procesima (generisanje, izvođenje i nadgledanje procesa i neophodnih resursa)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Upravljanje podacima (servisi vezani za deljenje podataka i datoteka)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F71AF310-4C47-41B4-B3F2-DC40A71D4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006" y="980728"/>
            <a:ext cx="6192688" cy="936104"/>
          </a:xfrm>
        </p:spPr>
        <p:txBody>
          <a:bodyPr>
            <a:noAutofit/>
          </a:bodyPr>
          <a:lstStyle/>
          <a:p>
            <a:pPr algn="l"/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Dvoslojna arhitektura</a:t>
            </a:r>
            <a:endParaRPr lang="en-US" sz="36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61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30006" y="3068960"/>
            <a:ext cx="8283988" cy="3367207"/>
          </a:xfrm>
        </p:spPr>
        <p:txBody>
          <a:bodyPr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Neke od prednosti ovakvog modela obrade podataka su: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Centralizovano upravljanje resursima sistema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Jednostavnije obezbeđivanje sigurnosti podataka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</a:rPr>
              <a:t>Osnovni 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problem – </a:t>
            </a:r>
            <a:r>
              <a:rPr lang="sr-Latn-RS" sz="2400" dirty="0">
                <a:solidFill>
                  <a:srgbClr val="FF0000"/>
                </a:solidFill>
                <a:latin typeface="Cambria" pitchFamily="18" charset="0"/>
              </a:rPr>
              <a:t>nedostatak skalabilnosti</a:t>
            </a:r>
          </a:p>
          <a:p>
            <a:pPr algn="l"/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Pod skalabilnošću se podrazumeva osobina sistema da omogući efikasan rad velikom broju korisnika, i da dalje povećavanje broja korisnika ne izaziva drastičan pad performansi sistema.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22736F0-A25A-4CED-B838-D392F8AF7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263" y="908720"/>
            <a:ext cx="5962259" cy="224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7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30006" y="1501953"/>
            <a:ext cx="8283988" cy="1841812"/>
          </a:xfrm>
        </p:spPr>
        <p:txBody>
          <a:bodyPr>
            <a:noAutofit/>
          </a:bodyPr>
          <a:lstStyle/>
          <a:p>
            <a:pPr algn="l"/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U 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softverskom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in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ženjerstvu, višeslojna arhitektura je klijent-server arhitektura u kojoj su funkcije prezentacije, obrade aplikacije i upravljanje podacima fizički odvojene.</a:t>
            </a:r>
          </a:p>
          <a:p>
            <a:pPr algn="l"/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Najrasprostranjenija upotreba višeslojne arhitekture je troslojna arhitektura.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CEBD6EE-905A-45C6-9763-DFF76944E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066" y="3429000"/>
            <a:ext cx="2210641" cy="29513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F366E70-A1F1-4E61-B333-582EC8FAB67A}"/>
              </a:ext>
            </a:extLst>
          </p:cNvPr>
          <p:cNvSpPr txBox="1"/>
          <p:nvPr/>
        </p:nvSpPr>
        <p:spPr>
          <a:xfrm>
            <a:off x="4987213" y="3675180"/>
            <a:ext cx="21347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1600" dirty="0">
                <a:solidFill>
                  <a:schemeClr val="tx2"/>
                </a:solidFill>
                <a:latin typeface="Cambria" pitchFamily="18" charset="0"/>
              </a:rPr>
              <a:t>Korisnički interfejs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D00A92A-7AEA-4D80-87D2-A4E8F4407099}"/>
              </a:ext>
            </a:extLst>
          </p:cNvPr>
          <p:cNvSpPr txBox="1"/>
          <p:nvPr/>
        </p:nvSpPr>
        <p:spPr>
          <a:xfrm>
            <a:off x="4987416" y="4727305"/>
            <a:ext cx="2082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1600" dirty="0">
                <a:solidFill>
                  <a:schemeClr val="tx2"/>
                </a:solidFill>
                <a:latin typeface="Cambria" pitchFamily="18" charset="0"/>
              </a:rPr>
              <a:t>Aplikaciona logika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BE1191B-75C2-4F25-A5A1-83D480B4DF53}"/>
              </a:ext>
            </a:extLst>
          </p:cNvPr>
          <p:cNvSpPr txBox="1"/>
          <p:nvPr/>
        </p:nvSpPr>
        <p:spPr>
          <a:xfrm>
            <a:off x="4987213" y="5779430"/>
            <a:ext cx="2381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1600" dirty="0">
                <a:solidFill>
                  <a:schemeClr val="tx2"/>
                </a:solidFill>
                <a:latin typeface="Cambria" pitchFamily="18" charset="0"/>
              </a:rPr>
              <a:t>Upravljanje podacima</a:t>
            </a:r>
            <a:endParaRPr lang="en-US" sz="1600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F71AF310-4C47-41B4-B3F2-DC40A71D4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006" y="727200"/>
            <a:ext cx="6192688" cy="936104"/>
          </a:xfrm>
        </p:spPr>
        <p:txBody>
          <a:bodyPr>
            <a:noAutofit/>
          </a:bodyPr>
          <a:lstStyle/>
          <a:p>
            <a:pPr algn="l"/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Višeslojna arhitektura</a:t>
            </a:r>
            <a:endParaRPr lang="en-US" sz="36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52736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chemeClr val="tx2"/>
                </a:solidFill>
                <a:latin typeface="Cambria" pitchFamily="18" charset="0"/>
              </a:rPr>
              <a:t>Arhitektura</a:t>
            </a:r>
            <a:r>
              <a:rPr lang="en-US" dirty="0">
                <a:solidFill>
                  <a:schemeClr val="tx2"/>
                </a:solidFill>
                <a:latin typeface="Cambria" pitchFamily="18" charset="0"/>
              </a:rPr>
              <a:t> IS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683568" y="2636912"/>
            <a:ext cx="7120880" cy="3816424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 err="1">
                <a:solidFill>
                  <a:schemeClr val="tx2"/>
                </a:solidFill>
                <a:latin typeface="Cambria" pitchFamily="18" charset="0"/>
              </a:rPr>
              <a:t>Projektanti</a:t>
            </a:r>
            <a:r>
              <a:rPr lang="en-US" sz="2400" b="1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b="1" dirty="0" err="1">
                <a:solidFill>
                  <a:schemeClr val="tx2"/>
                </a:solidFill>
                <a:latin typeface="Cambria" pitchFamily="18" charset="0"/>
              </a:rPr>
              <a:t>sistema</a:t>
            </a:r>
            <a:r>
              <a:rPr lang="en-US" sz="2400" b="1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(System Designers)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projektuju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sistem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kako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bi 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izašli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u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susret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zahtevima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korisnika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. Oni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projektuju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baze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podataka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, 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ekrane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,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mreže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,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programe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i dr. </a:t>
            </a:r>
          </a:p>
          <a:p>
            <a:pPr algn="l"/>
            <a:r>
              <a:rPr lang="en-US" sz="2400" b="1" dirty="0" err="1" smtClean="0">
                <a:solidFill>
                  <a:schemeClr val="tx2"/>
                </a:solidFill>
                <a:latin typeface="Cambria" pitchFamily="18" charset="0"/>
              </a:rPr>
              <a:t>Graditelji</a:t>
            </a:r>
            <a:r>
              <a:rPr lang="en-US" sz="2400" b="1" dirty="0" smtClean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b="1" dirty="0" err="1">
                <a:solidFill>
                  <a:schemeClr val="tx2"/>
                </a:solidFill>
                <a:latin typeface="Cambria" pitchFamily="18" charset="0"/>
              </a:rPr>
              <a:t>sistema</a:t>
            </a:r>
            <a:r>
              <a:rPr lang="en-US" sz="2400" b="1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(System Builders)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su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tehnička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lica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koja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konstruišu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, 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testiraju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,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isporučuju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,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uvode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i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održavaju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informacioni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sistem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.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3" b="6818"/>
          <a:stretch/>
        </p:blipFill>
        <p:spPr bwMode="auto">
          <a:xfrm>
            <a:off x="5652120" y="908720"/>
            <a:ext cx="3461197" cy="1690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376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67544" y="2492896"/>
            <a:ext cx="7704856" cy="3600400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U troslojnom generičkom modelu jasno se odvaja upravljanjem podacima, aplikaciona logika 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</a:rPr>
              <a:t>i 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korisnički interfejs.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</a:rPr>
              <a:t>Prilagodljiva 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je brzim promenama, kako u korisničkom (poslovnom), tako i u implementacionom 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</a:rPr>
              <a:t>(tehnološkom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) okruženju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Omogućava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transparentno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povezivanje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korisničkih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aplikacija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sa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različitim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izvorima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podataka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na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raznim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</a:rPr>
              <a:t>platformama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</a:rPr>
              <a:t>(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</a:rPr>
              <a:t>ne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samo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sa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jednim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serverom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baze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</a:rPr>
              <a:t>podataka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</a:rPr>
              <a:t>)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EA7B4043-C91A-4D3B-9538-3EC548C9BD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1124744"/>
            <a:ext cx="6192688" cy="936104"/>
          </a:xfrm>
        </p:spPr>
        <p:txBody>
          <a:bodyPr>
            <a:noAutofit/>
          </a:bodyPr>
          <a:lstStyle/>
          <a:p>
            <a:pPr algn="l"/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Karakteristike troslojne arhitekture</a:t>
            </a:r>
            <a:endParaRPr lang="en-US" sz="36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99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92158" y="1988840"/>
            <a:ext cx="8428314" cy="4464496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Suštinu ove arhitekture održava srednji sloj 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</a:rPr>
              <a:t>(aplikacioni 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server, transakcioni server, server komponenti, server poslovnih 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</a:rPr>
              <a:t>pravila), 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čime se 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</a:rPr>
              <a:t>ističe funkcionalnost 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ovoga sloja.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</a:rPr>
              <a:t>Koncept 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distribuiranih softverskih komponenti (CORBA, DCOM, Java Beans) omogućava da se i komponente srednjeg sloja distribuiraju.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</a:rPr>
              <a:t>Troslojna 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arhitektura je generička za višeslojne arhitekture koje postaju opšteprihvaćeni standard.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</a:rPr>
              <a:t>U 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njima se različite funkcije srednjeg sloja (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“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middleware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”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) raslojavaju, da bi se preko većeg broja slojeva omogućila modularnost, heterogenost i elastičnost sistema.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2EF316BD-FAF1-4DC4-A284-FAB162A7B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158" y="1124744"/>
            <a:ext cx="5976664" cy="648072"/>
          </a:xfrm>
        </p:spPr>
        <p:txBody>
          <a:bodyPr>
            <a:normAutofit/>
          </a:bodyPr>
          <a:lstStyle/>
          <a:p>
            <a:pPr algn="l"/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Troslojna arhitektura</a:t>
            </a:r>
            <a:endParaRPr lang="en-US" sz="36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5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92158" y="1844824"/>
            <a:ext cx="8428314" cy="4608512"/>
          </a:xfrm>
        </p:spPr>
        <p:txBody>
          <a:bodyPr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Troslojni koncept je doveo do podele programskog koda na segmente koji implementiraju tačno određene funkcije sistema.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Tako organizovani sistem je </a:t>
            </a:r>
            <a:r>
              <a:rPr lang="sr-Latn-RS" sz="2400" dirty="0">
                <a:solidFill>
                  <a:srgbClr val="C00000"/>
                </a:solidFill>
                <a:latin typeface="Cambria" pitchFamily="18" charset="0"/>
              </a:rPr>
              <a:t>jednostavniji za održavanje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Za potrebe fizičkog rukovanja podacima najčešće se koristi neki od </a:t>
            </a:r>
            <a:r>
              <a:rPr lang="sr-Latn-RS" sz="2400" dirty="0">
                <a:solidFill>
                  <a:srgbClr val="C00000"/>
                </a:solidFill>
                <a:latin typeface="Cambria" pitchFamily="18" charset="0"/>
              </a:rPr>
              <a:t>komercijalno dostupnih servera 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za tu namenu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Troslojne arhitekture podrazumevaju oslanjanje na </a:t>
            </a:r>
            <a:r>
              <a:rPr lang="sr-Latn-RS" sz="2400" dirty="0">
                <a:solidFill>
                  <a:srgbClr val="C00000"/>
                </a:solidFill>
                <a:latin typeface="Cambria" pitchFamily="18" charset="0"/>
              </a:rPr>
              <a:t>standarde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 u odgovarajućim oblastima, zasnovane na internet tehnologijama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Oslanjanje na standarde omogućava </a:t>
            </a:r>
            <a:r>
              <a:rPr lang="sr-Latn-RS" sz="2400" dirty="0">
                <a:solidFill>
                  <a:srgbClr val="C00000"/>
                </a:solidFill>
                <a:latin typeface="Cambria" pitchFamily="18" charset="0"/>
              </a:rPr>
              <a:t>integraciju sistema heterogenih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 u pogledu korišćenja hw i sw opreme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2EF316BD-FAF1-4DC4-A284-FAB162A7B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158" y="1124744"/>
            <a:ext cx="5976664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Troslojna arhitektura - prednosti</a:t>
            </a:r>
            <a:endParaRPr lang="en-US" sz="36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72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57843" y="1844824"/>
            <a:ext cx="8428314" cy="2592288"/>
          </a:xfrm>
        </p:spPr>
        <p:txBody>
          <a:bodyPr>
            <a:noAutofit/>
          </a:bodyPr>
          <a:lstStyle/>
          <a:p>
            <a:pPr marL="457200" indent="-457200" algn="l">
              <a:buAutoNum type="arabicPeriod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Važna karakteristika troslojnih sistema je </a:t>
            </a:r>
            <a:r>
              <a:rPr lang="sr-Latn-RS" sz="2400" dirty="0">
                <a:solidFill>
                  <a:srgbClr val="C00000"/>
                </a:solidFill>
                <a:latin typeface="Cambria" pitchFamily="18" charset="0"/>
              </a:rPr>
              <a:t>skalabilnost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.</a:t>
            </a:r>
          </a:p>
          <a:p>
            <a:pPr marL="457200" indent="-457200" algn="l">
              <a:buAutoNum type="arabicPeriod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Sistem sa više servera karakteriše i povećana </a:t>
            </a:r>
            <a:r>
              <a:rPr lang="sr-Latn-RS" sz="2400" dirty="0">
                <a:solidFill>
                  <a:srgbClr val="C00000"/>
                </a:solidFill>
                <a:latin typeface="Cambria" pitchFamily="18" charset="0"/>
              </a:rPr>
              <a:t>pouzdanost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 i </a:t>
            </a:r>
            <a:r>
              <a:rPr lang="sr-Latn-RS" sz="2400" dirty="0">
                <a:solidFill>
                  <a:srgbClr val="C00000"/>
                </a:solidFill>
                <a:latin typeface="Cambria" pitchFamily="18" charset="0"/>
              </a:rPr>
              <a:t>fleksibilnost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.</a:t>
            </a:r>
          </a:p>
          <a:p>
            <a:pPr marL="457200" indent="-457200" algn="l">
              <a:buAutoNum type="arabicPeriod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Logika aplikacije se može menjati u toku rada sistema.</a:t>
            </a:r>
          </a:p>
          <a:p>
            <a:pPr marL="457200" indent="-457200" algn="l">
              <a:buAutoNum type="arabicPeriod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Moguće je efikasno vršiti balansiranje opterećenja serverskog podsistema.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2EF316BD-FAF1-4DC4-A284-FAB162A7B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158" y="1124744"/>
            <a:ext cx="5976664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Troslojna arhitektura - prednosti</a:t>
            </a:r>
            <a:endParaRPr lang="en-US" sz="3600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7806A5C-E89B-410F-B1F1-A47786B71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1" y="3967753"/>
            <a:ext cx="4666287" cy="257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10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CC6CC3F-DE97-40A0-8063-70E82F99D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29" y="1124744"/>
            <a:ext cx="4294941" cy="52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2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92158" y="2060848"/>
            <a:ext cx="8284298" cy="4176464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Najviši sloj aplikacije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Prikazuje informacije u vezi sa uslugama, poput pregleda robe, kupovine, sadržaja korpe za kupovinu itd.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Komunicira sa drugim nivoima pomoću kojih rezultate objavljuje na nivou pretraživača/klijenata i svim drugim nivoima na mreži.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rgbClr val="FF0000"/>
                </a:solidFill>
                <a:latin typeface="Cambria" pitchFamily="18" charset="0"/>
              </a:rPr>
              <a:t>Jednostavno rečeno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 -&gt; To je sloj kome korisnici mogu direktno da pristupe (kao što je veb stranica ili grafički interfejs operativnog sistema).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2EF316BD-FAF1-4DC4-A284-FAB162A7B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158" y="1124744"/>
            <a:ext cx="5976664" cy="648072"/>
          </a:xfrm>
        </p:spPr>
        <p:txBody>
          <a:bodyPr>
            <a:normAutofit/>
          </a:bodyPr>
          <a:lstStyle/>
          <a:p>
            <a:pPr algn="l"/>
            <a:r>
              <a:rPr lang="sr-Latn-RS" sz="3200" dirty="0">
                <a:solidFill>
                  <a:schemeClr val="tx2"/>
                </a:solidFill>
                <a:latin typeface="Cambria" pitchFamily="18" charset="0"/>
              </a:rPr>
              <a:t>1. Korisnički interfejs</a:t>
            </a:r>
            <a:endParaRPr lang="en-US" sz="32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97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92158" y="2060848"/>
            <a:ext cx="8500322" cy="792088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Kontroliše funkcionalnost aplikacije obavljanjem detaljne obrade.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2EF316BD-FAF1-4DC4-A284-FAB162A7B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158" y="1124744"/>
            <a:ext cx="8500322" cy="792088"/>
          </a:xfrm>
        </p:spPr>
        <p:txBody>
          <a:bodyPr>
            <a:normAutofit fontScale="90000"/>
          </a:bodyPr>
          <a:lstStyle/>
          <a:p>
            <a:pPr algn="l"/>
            <a:r>
              <a:rPr lang="sr-Latn-RS" sz="3200" dirty="0">
                <a:solidFill>
                  <a:schemeClr val="tx2"/>
                </a:solidFill>
                <a:latin typeface="Cambria" pitchFamily="18" charset="0"/>
              </a:rPr>
              <a:t>2</a:t>
            </a:r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. Nivo aplikacije (poslovna logika, logički nivo, srednji nivo)</a:t>
            </a:r>
            <a:endParaRPr lang="en-US" sz="3600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0FBCA255-B70F-4E1D-9AE0-7034EC1D8C7F}"/>
              </a:ext>
            </a:extLst>
          </p:cNvPr>
          <p:cNvSpPr txBox="1">
            <a:spLocks/>
          </p:cNvSpPr>
          <p:nvPr/>
        </p:nvSpPr>
        <p:spPr>
          <a:xfrm>
            <a:off x="367614" y="2821293"/>
            <a:ext cx="850032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sr-Latn-RS" sz="3000" dirty="0">
                <a:solidFill>
                  <a:schemeClr val="tx2"/>
                </a:solidFill>
                <a:latin typeface="Cambria" pitchFamily="18" charset="0"/>
              </a:rPr>
              <a:t>3</a:t>
            </a:r>
            <a:r>
              <a:rPr lang="sr-Latn-RS" sz="3300" dirty="0">
                <a:solidFill>
                  <a:schemeClr val="tx2"/>
                </a:solidFill>
                <a:latin typeface="Cambria" pitchFamily="18" charset="0"/>
              </a:rPr>
              <a:t>. Nivo podataka</a:t>
            </a:r>
            <a:endParaRPr lang="en-US" sz="3300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="" xmlns:a16="http://schemas.microsoft.com/office/drawing/2014/main" id="{B078C463-E752-4E38-8FD6-A72043714F41}"/>
              </a:ext>
            </a:extLst>
          </p:cNvPr>
          <p:cNvSpPr txBox="1">
            <a:spLocks/>
          </p:cNvSpPr>
          <p:nvPr/>
        </p:nvSpPr>
        <p:spPr>
          <a:xfrm>
            <a:off x="401083" y="3437722"/>
            <a:ext cx="8742917" cy="27232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Uključuje mehanizme postajanosti podataka (servere baze podataka, deljenje datoteka itd.).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Sloj za pristup podacima treba da obezbedi API aplikacionom nivou davajući metode za upravljanje uskladištenim podacima bez izlaganja ili stvaranja zavisnosti od mehanizma za skladištenje podataka.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Omogućava ažuriranje ili promene kojih klijent na nivou aplikacije nije ni svestan.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04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23528" y="1917644"/>
            <a:ext cx="7708234" cy="3599587"/>
          </a:xfrm>
        </p:spPr>
        <p:txBody>
          <a:bodyPr>
            <a:normAutofit/>
          </a:bodyPr>
          <a:lstStyle/>
          <a:p>
            <a:pPr algn="l"/>
            <a:endParaRPr lang="sr-Latn-RS" sz="2000" dirty="0">
              <a:solidFill>
                <a:schemeClr val="tx2"/>
              </a:solidFill>
              <a:latin typeface="Cambria" pitchFamily="18" charset="0"/>
            </a:endParaRPr>
          </a:p>
          <a:p>
            <a:pPr marL="457200" indent="-457200" algn="l">
              <a:buAutoNum type="arabicPeriod"/>
            </a:pPr>
            <a:r>
              <a:rPr lang="sr-Latn-RS" sz="2000" b="1" dirty="0">
                <a:solidFill>
                  <a:schemeClr val="tx2"/>
                </a:solidFill>
                <a:latin typeface="Cambria" pitchFamily="18" charset="0"/>
              </a:rPr>
              <a:t>Front-end</a:t>
            </a:r>
            <a:r>
              <a:rPr lang="sr-Latn-RS" sz="2000" dirty="0">
                <a:solidFill>
                  <a:schemeClr val="tx2"/>
                </a:solidFill>
                <a:latin typeface="Cambria" pitchFamily="18" charset="0"/>
              </a:rPr>
              <a:t> – statički sadržaj i potencijalno neki keširani dinamički sadržaj. U veb aplikacijama to je sadržaj koji prikazuje pretraživač.</a:t>
            </a:r>
          </a:p>
          <a:p>
            <a:pPr marL="457200" indent="-457200" algn="l">
              <a:buAutoNum type="arabicPeriod"/>
            </a:pPr>
            <a:r>
              <a:rPr lang="sr-Latn-RS" sz="2000" b="1" dirty="0">
                <a:solidFill>
                  <a:schemeClr val="tx2"/>
                </a:solidFill>
                <a:latin typeface="Cambria" pitchFamily="18" charset="0"/>
              </a:rPr>
              <a:t>Srednji dinamički server </a:t>
            </a:r>
            <a:r>
              <a:rPr lang="sr-Latn-RS" sz="2000" dirty="0">
                <a:solidFill>
                  <a:schemeClr val="tx2"/>
                </a:solidFill>
                <a:latin typeface="Cambria" pitchFamily="18" charset="0"/>
              </a:rPr>
              <a:t>– obrada sadržaja (Symfony, Spring, ASP.NET, Django, Rails, Node.js).</a:t>
            </a:r>
          </a:p>
          <a:p>
            <a:pPr marL="457200" indent="-457200" algn="l">
              <a:buAutoNum type="arabicPeriod"/>
            </a:pPr>
            <a:r>
              <a:rPr lang="sr-Latn-RS" sz="2000" b="1" dirty="0">
                <a:solidFill>
                  <a:schemeClr val="tx2"/>
                </a:solidFill>
                <a:latin typeface="Cambria" pitchFamily="18" charset="0"/>
              </a:rPr>
              <a:t>Back-end </a:t>
            </a:r>
            <a:r>
              <a:rPr lang="sr-Latn-RS" sz="2000" dirty="0">
                <a:solidFill>
                  <a:schemeClr val="tx2"/>
                </a:solidFill>
                <a:latin typeface="Cambria" pitchFamily="18" charset="0"/>
              </a:rPr>
              <a:t>– pozadinska baza podataka ili skladište podataka, koja sadrži i skupove podataka i softver sistema za upravljanje podacima, omogućavajući im pristup.</a:t>
            </a:r>
            <a:endParaRPr lang="en-US" sz="2000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2EF316BD-FAF1-4DC4-A284-FAB162A7B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158" y="1124744"/>
            <a:ext cx="8500322" cy="792088"/>
          </a:xfrm>
        </p:spPr>
        <p:txBody>
          <a:bodyPr>
            <a:normAutofit/>
          </a:bodyPr>
          <a:lstStyle/>
          <a:p>
            <a:pPr algn="l"/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Primer upotrebe – Web</a:t>
            </a:r>
            <a:endParaRPr lang="en-US" sz="36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99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2EF316BD-FAF1-4DC4-A284-FAB162A7B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7" y="908720"/>
            <a:ext cx="4896544" cy="576064"/>
          </a:xfrm>
        </p:spPr>
        <p:txBody>
          <a:bodyPr>
            <a:normAutofit/>
          </a:bodyPr>
          <a:lstStyle/>
          <a:p>
            <a:pPr algn="l"/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Verzije arhitektura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FEEAB09-5B68-4ED8-83E0-CEC4F81E7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912" y="1340768"/>
            <a:ext cx="7521592" cy="522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9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92158" y="4941168"/>
            <a:ext cx="7708234" cy="151216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000" dirty="0">
                <a:solidFill>
                  <a:schemeClr val="tx2"/>
                </a:solidFill>
                <a:latin typeface="Cambria" pitchFamily="18" charset="0"/>
              </a:rPr>
              <a:t>JRPM (Java Remote Method Protocol) – protokol za komunikaciju između distribuiranih Java objekata ili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000" dirty="0">
                <a:solidFill>
                  <a:schemeClr val="tx2"/>
                </a:solidFill>
                <a:latin typeface="Cambria" pitchFamily="18" charset="0"/>
              </a:rPr>
              <a:t>IIOP (Internet Inter-ORB Protocol)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000" dirty="0">
                <a:solidFill>
                  <a:schemeClr val="tx2"/>
                </a:solidFill>
                <a:latin typeface="Cambria" pitchFamily="18" charset="0"/>
              </a:rPr>
              <a:t>RDBMS (Relational Database Management System)</a:t>
            </a:r>
            <a:endParaRPr lang="en-US" sz="2000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2EF316BD-FAF1-4DC4-A284-FAB162A7B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158" y="1124744"/>
            <a:ext cx="8500322" cy="864096"/>
          </a:xfrm>
        </p:spPr>
        <p:txBody>
          <a:bodyPr>
            <a:normAutofit fontScale="90000"/>
          </a:bodyPr>
          <a:lstStyle/>
          <a:p>
            <a:pPr algn="l"/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Java tehnologije za izgradnju višeslojnih sistema</a:t>
            </a:r>
            <a:endParaRPr lang="en-US" sz="3600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CFDBAC5-0792-4F1A-B2C0-4455243B2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22" y="2019266"/>
            <a:ext cx="5447706" cy="276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09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52736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chemeClr val="tx2"/>
                </a:solidFill>
                <a:latin typeface="Cambria" pitchFamily="18" charset="0"/>
              </a:rPr>
              <a:t>Arhitektura</a:t>
            </a:r>
            <a:r>
              <a:rPr lang="en-US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Cambria" pitchFamily="18" charset="0"/>
              </a:rPr>
              <a:t>IS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683568" y="2636912"/>
            <a:ext cx="7560840" cy="3744416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Različiti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stakeholders-i se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mogu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usredsrediti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na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različite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aspekte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sistema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:</a:t>
            </a:r>
          </a:p>
          <a:p>
            <a:pPr algn="l"/>
            <a:r>
              <a:rPr lang="en-US" sz="2400" b="1" dirty="0" err="1">
                <a:solidFill>
                  <a:schemeClr val="tx2"/>
                </a:solidFill>
                <a:latin typeface="Cambria" pitchFamily="18" charset="0"/>
              </a:rPr>
              <a:t>Znanje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–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poslovno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znanje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treba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da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pomogne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menadžerima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u do 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nošenju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inteligentnih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odluka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.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Cilj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je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poboljšanje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baze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znanja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u 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organizaciji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.</a:t>
            </a:r>
          </a:p>
          <a:p>
            <a:pPr algn="l"/>
            <a:r>
              <a:rPr lang="en-US" sz="2400" b="1" dirty="0" err="1">
                <a:solidFill>
                  <a:schemeClr val="tx2"/>
                </a:solidFill>
                <a:latin typeface="Cambria" pitchFamily="18" charset="0"/>
              </a:rPr>
              <a:t>Procesi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– 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</a:rPr>
              <a:t>aktivnosti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koje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izvršavaju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misiju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poslovanja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.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Cilj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je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poboljšanje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poslovnih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procesa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i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usluga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.</a:t>
            </a:r>
          </a:p>
          <a:p>
            <a:pPr algn="l"/>
            <a:r>
              <a:rPr lang="en-US" sz="2400" b="1" dirty="0" err="1" smtClean="0">
                <a:solidFill>
                  <a:schemeClr val="tx2"/>
                </a:solidFill>
                <a:latin typeface="Cambria" pitchFamily="18" charset="0"/>
              </a:rPr>
              <a:t>Komunikacije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–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interfejs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sistema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sa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korisnicima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i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drugim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informacionim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sistemima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.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Cilj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je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poboljšanje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poslovne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komunikacije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</a:rPr>
              <a:t>.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408" y="908720"/>
            <a:ext cx="3293096" cy="172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446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92158" y="2276872"/>
            <a:ext cx="8068274" cy="4176464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000" dirty="0">
                <a:solidFill>
                  <a:schemeClr val="tx2"/>
                </a:solidFill>
                <a:latin typeface="Cambria" pitchFamily="18" charset="0"/>
              </a:rPr>
              <a:t>Interkacije sa korisnikom u ovakvom sistemu obavljaju klijenti koji imaju standardan Web interfejs. U pitanju su Web čitači koji prikazuju HTML stranice.</a:t>
            </a:r>
          </a:p>
          <a:p>
            <a:pPr algn="l"/>
            <a:endParaRPr lang="sr-Latn-RS" sz="20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000" dirty="0">
                <a:solidFill>
                  <a:schemeClr val="tx2"/>
                </a:solidFill>
                <a:latin typeface="Cambria" pitchFamily="18" charset="0"/>
              </a:rPr>
              <a:t>Komunikacija između Web čitača i Web servera se odvija putem standardnog HTTP protokola, uz dodatak cookie podataka kojim se prati korisnička sesija dok se on kreće po Web sajtu.</a:t>
            </a:r>
          </a:p>
          <a:p>
            <a:pPr algn="l"/>
            <a:endParaRPr lang="sr-Latn-RS" sz="20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000" dirty="0">
                <a:solidFill>
                  <a:schemeClr val="tx2"/>
                </a:solidFill>
                <a:latin typeface="Cambria" pitchFamily="18" charset="0"/>
              </a:rPr>
              <a:t>Stranice koje se prikazuju klijentima su najčešće generisane dinamički, tj. po prijemu zahteva za nekom stranicom. Za dinamičko generisanje Web sadržaja na osnovu podataka iz ostatka sistema se mogu koristiti </a:t>
            </a:r>
            <a:r>
              <a:rPr lang="sr-Latn-RS" sz="2000" dirty="0">
                <a:solidFill>
                  <a:srgbClr val="C00000"/>
                </a:solidFill>
                <a:latin typeface="Cambria" pitchFamily="18" charset="0"/>
              </a:rPr>
              <a:t>JSP</a:t>
            </a:r>
            <a:r>
              <a:rPr lang="sr-Latn-RS" sz="2000" dirty="0">
                <a:solidFill>
                  <a:schemeClr val="tx2"/>
                </a:solidFill>
                <a:latin typeface="Cambria" pitchFamily="18" charset="0"/>
              </a:rPr>
              <a:t> (Java Server Pages) stranice.</a:t>
            </a:r>
            <a:endParaRPr lang="en-US" sz="2000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2EF316BD-FAF1-4DC4-A284-FAB162A7B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158" y="1124744"/>
            <a:ext cx="8500322" cy="864096"/>
          </a:xfrm>
        </p:spPr>
        <p:txBody>
          <a:bodyPr>
            <a:normAutofit fontScale="90000"/>
          </a:bodyPr>
          <a:lstStyle/>
          <a:p>
            <a:pPr algn="l"/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Java tehnologije za izgradnju višeslojnih sistema</a:t>
            </a:r>
            <a:endParaRPr lang="en-US" sz="36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22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92158" y="2132856"/>
            <a:ext cx="8068274" cy="4320480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000" dirty="0">
                <a:solidFill>
                  <a:schemeClr val="tx2"/>
                </a:solidFill>
                <a:latin typeface="Cambria" pitchFamily="18" charset="0"/>
              </a:rPr>
              <a:t>Za potrebe manipulacije podacima u sistemu JSP stranice pristupaju objektima u okviru aplikacionih servera koji su dostupni kao </a:t>
            </a:r>
            <a:r>
              <a:rPr lang="sr-Latn-RS" sz="2000" dirty="0">
                <a:solidFill>
                  <a:srgbClr val="C00000"/>
                </a:solidFill>
                <a:latin typeface="Cambria" pitchFamily="18" charset="0"/>
              </a:rPr>
              <a:t>CORBA</a:t>
            </a:r>
            <a:r>
              <a:rPr lang="sr-Latn-RS" sz="2000" dirty="0">
                <a:solidFill>
                  <a:schemeClr val="tx2"/>
                </a:solidFill>
                <a:latin typeface="Cambria" pitchFamily="18" charset="0"/>
              </a:rPr>
              <a:t> (Common Object Request Broker Architecture) ili </a:t>
            </a:r>
            <a:r>
              <a:rPr lang="sr-Latn-RS" sz="2000" dirty="0">
                <a:solidFill>
                  <a:srgbClr val="C00000"/>
                </a:solidFill>
                <a:latin typeface="Cambria" pitchFamily="18" charset="0"/>
              </a:rPr>
              <a:t>EJB</a:t>
            </a:r>
            <a:r>
              <a:rPr lang="sr-Latn-RS" sz="2000" dirty="0">
                <a:solidFill>
                  <a:schemeClr val="tx2"/>
                </a:solidFill>
                <a:latin typeface="Cambria" pitchFamily="18" charset="0"/>
              </a:rPr>
              <a:t> (Enteprise JavaBeans) komponente.</a:t>
            </a:r>
          </a:p>
          <a:p>
            <a:pPr algn="l"/>
            <a:endParaRPr lang="sr-Latn-RS" sz="20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000" dirty="0">
                <a:solidFill>
                  <a:schemeClr val="tx2"/>
                </a:solidFill>
                <a:latin typeface="Cambria" pitchFamily="18" charset="0"/>
              </a:rPr>
              <a:t>Protokol za komunikaciju između ova dva sloja je </a:t>
            </a:r>
            <a:r>
              <a:rPr lang="sr-Latn-RS" sz="2000" dirty="0">
                <a:solidFill>
                  <a:srgbClr val="C00000"/>
                </a:solidFill>
                <a:latin typeface="Cambria" pitchFamily="18" charset="0"/>
              </a:rPr>
              <a:t>JRMP</a:t>
            </a:r>
            <a:r>
              <a:rPr lang="sr-Latn-RS" sz="2000" dirty="0">
                <a:solidFill>
                  <a:schemeClr val="tx2"/>
                </a:solidFill>
                <a:latin typeface="Cambria" pitchFamily="18" charset="0"/>
              </a:rPr>
              <a:t> (Java Remote Method Protocol), protokol za komunikaciju između distribuiranih Java objekata, ili </a:t>
            </a:r>
            <a:r>
              <a:rPr lang="sr-Latn-RS" sz="2000" dirty="0">
                <a:solidFill>
                  <a:srgbClr val="C00000"/>
                </a:solidFill>
                <a:latin typeface="Cambria" pitchFamily="18" charset="0"/>
              </a:rPr>
              <a:t>IIOP</a:t>
            </a:r>
            <a:r>
              <a:rPr lang="sr-Latn-RS" sz="2000" dirty="0">
                <a:solidFill>
                  <a:schemeClr val="tx2"/>
                </a:solidFill>
                <a:latin typeface="Cambria" pitchFamily="18" charset="0"/>
              </a:rPr>
              <a:t> (Internet Inter-ORB Protocol) ekvivalentan protokol vezan za CORBA tehnologiju.</a:t>
            </a:r>
          </a:p>
          <a:p>
            <a:pPr algn="l"/>
            <a:endParaRPr lang="sr-Latn-RS" sz="20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000" dirty="0">
                <a:solidFill>
                  <a:schemeClr val="tx2"/>
                </a:solidFill>
                <a:latin typeface="Cambria" pitchFamily="18" charset="0"/>
              </a:rPr>
              <a:t>CORBA/EJB komponente za potrebe skladištenja podataka u bazi podataka pristupaju serveru za upravljanje bazama podataka preko standardnog </a:t>
            </a:r>
            <a:r>
              <a:rPr lang="sr-Latn-RS" sz="2000" dirty="0">
                <a:solidFill>
                  <a:srgbClr val="C00000"/>
                </a:solidFill>
                <a:latin typeface="Cambria" pitchFamily="18" charset="0"/>
              </a:rPr>
              <a:t>JDBC</a:t>
            </a:r>
            <a:r>
              <a:rPr lang="sr-Latn-RS" sz="2000" dirty="0">
                <a:solidFill>
                  <a:schemeClr val="tx2"/>
                </a:solidFill>
                <a:latin typeface="Cambria" pitchFamily="18" charset="0"/>
              </a:rPr>
              <a:t> (Java Database Connectivity) interfejsa.</a:t>
            </a:r>
            <a:endParaRPr lang="en-US" sz="2000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2EF316BD-FAF1-4DC4-A284-FAB162A7B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158" y="1124744"/>
            <a:ext cx="8500322" cy="864096"/>
          </a:xfrm>
        </p:spPr>
        <p:txBody>
          <a:bodyPr>
            <a:normAutofit fontScale="90000"/>
          </a:bodyPr>
          <a:lstStyle/>
          <a:p>
            <a:pPr algn="l"/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Java tehnologije za izgradnju višeslojnih sistema</a:t>
            </a:r>
            <a:endParaRPr lang="en-US" sz="36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11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92158" y="1772816"/>
            <a:ext cx="8464318" cy="4752528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Distribuirana baza podataka – fizički delovi baze se nalaze na različitim čvorovima mreže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Federativne (višestruke) baze podataka – virtuelna integracija različitih baza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Paralelne arhitekture – podtipovi: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Deljiva memorija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Deljivi diskovi</a:t>
            </a:r>
          </a:p>
          <a:p>
            <a:pPr marL="342900" indent="-342900" algn="l">
              <a:buFontTx/>
              <a:buChar char="-"/>
            </a:pP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“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ništa deljivo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”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 – nezavisni procesori sa sopstvenom memorijom, u mreži velike brzine</a:t>
            </a: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2EF316BD-FAF1-4DC4-A284-FAB162A7B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154" y="980728"/>
            <a:ext cx="8500322" cy="792088"/>
          </a:xfrm>
        </p:spPr>
        <p:txBody>
          <a:bodyPr>
            <a:normAutofit/>
          </a:bodyPr>
          <a:lstStyle/>
          <a:p>
            <a:pPr algn="l"/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Distribuirana arhitektura</a:t>
            </a:r>
            <a:endParaRPr lang="en-US" sz="36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07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74511" y="2204864"/>
            <a:ext cx="8464318" cy="3960440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Kolekcija čvorova sa lokalnim sistemom za upravljanje bazama podataka (DBMS – DataBase Management Systems) i sposobnošću kolaboracije sa bazama na drugim čvorovima.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</a:rPr>
              <a:t>Karakteristike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: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lokalna autonomija (obrade, čuvanje podataka)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logički jedinstvena velika baza podataka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2EF316BD-FAF1-4DC4-A284-FAB162A7B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507" y="980728"/>
            <a:ext cx="8500322" cy="792088"/>
          </a:xfrm>
        </p:spPr>
        <p:txBody>
          <a:bodyPr>
            <a:normAutofit/>
          </a:bodyPr>
          <a:lstStyle/>
          <a:p>
            <a:pPr algn="l"/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Distribuirane baze podataka</a:t>
            </a:r>
            <a:endParaRPr lang="en-US" sz="3600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23554" name="Picture 2" descr="Baze podataka i Access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859238"/>
            <a:ext cx="5165125" cy="152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19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74511" y="2420888"/>
            <a:ext cx="8464318" cy="4104456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Povećana pouzdanost i raspoloživost (metoda: replikacija)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Poboljšanje performanse sistema (metoda: fragmentacija)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Jednostavniji rast sistema (proširivanje lokalnih baza, dodavanje čvorova)</a:t>
            </a: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2EF316BD-FAF1-4DC4-A284-FAB162A7B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507" y="980728"/>
            <a:ext cx="8500322" cy="1008112"/>
          </a:xfrm>
        </p:spPr>
        <p:txBody>
          <a:bodyPr>
            <a:normAutofit fontScale="90000"/>
          </a:bodyPr>
          <a:lstStyle/>
          <a:p>
            <a:pPr algn="l"/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Prednosti distribuiranih sistema za upravljanje </a:t>
            </a:r>
            <a:r>
              <a:rPr lang="sr-Latn-RS" sz="3600" dirty="0" smtClean="0">
                <a:solidFill>
                  <a:schemeClr val="tx2"/>
                </a:solidFill>
                <a:latin typeface="Cambria" pitchFamily="18" charset="0"/>
              </a:rPr>
              <a:t>baza</a:t>
            </a:r>
            <a:r>
              <a:rPr lang="en-US" sz="3600" dirty="0" smtClean="0">
                <a:solidFill>
                  <a:schemeClr val="tx2"/>
                </a:solidFill>
                <a:latin typeface="Cambria" pitchFamily="18" charset="0"/>
              </a:rPr>
              <a:t>m</a:t>
            </a:r>
            <a:r>
              <a:rPr lang="sr-Latn-RS" sz="3600" dirty="0" smtClean="0">
                <a:solidFill>
                  <a:schemeClr val="tx2"/>
                </a:solidFill>
                <a:latin typeface="Cambria" pitchFamily="18" charset="0"/>
              </a:rPr>
              <a:t>a </a:t>
            </a:r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podataka</a:t>
            </a:r>
            <a:endParaRPr lang="en-US" sz="36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96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7016" y="3068960"/>
            <a:ext cx="7993498" cy="2376264"/>
          </a:xfrm>
        </p:spPr>
        <p:txBody>
          <a:bodyPr>
            <a:normAutofit fontScale="90000"/>
          </a:bodyPr>
          <a:lstStyle/>
          <a:p>
            <a:pPr algn="l"/>
            <a:r>
              <a:rPr lang="sr-Latn-RS" sz="3600" dirty="0" smtClean="0">
                <a:solidFill>
                  <a:srgbClr val="0070C0"/>
                </a:solidFill>
                <a:latin typeface="Cambria" pitchFamily="18" charset="0"/>
                <a:ea typeface="Cambria" pitchFamily="18" charset="0"/>
              </a:rPr>
              <a:t>Primer izrade projekta kroz modelovanje nefunkcionalnih i funkcionalnih zahteva</a:t>
            </a:r>
            <a:br>
              <a:rPr lang="sr-Latn-RS" sz="3600" dirty="0" smtClean="0">
                <a:solidFill>
                  <a:srgbClr val="0070C0"/>
                </a:solidFill>
                <a:latin typeface="Cambria" pitchFamily="18" charset="0"/>
                <a:ea typeface="Cambria" pitchFamily="18" charset="0"/>
              </a:rPr>
            </a:br>
            <a:r>
              <a:rPr lang="sr-Latn-RS" sz="3600" dirty="0" smtClean="0">
                <a:solidFill>
                  <a:srgbClr val="0070C0"/>
                </a:solidFill>
                <a:latin typeface="Cambria" pitchFamily="18" charset="0"/>
                <a:ea typeface="Cambria" pitchFamily="18" charset="0"/>
              </a:rPr>
              <a:t>Informacioni sistem gradskog saobraćajnog prevoznika</a:t>
            </a:r>
            <a:endParaRPr lang="en-US" sz="3100" dirty="0">
              <a:solidFill>
                <a:srgbClr val="0070C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48BB9508-409F-463D-956D-B7807E3F0C14}"/>
              </a:ext>
            </a:extLst>
          </p:cNvPr>
          <p:cNvSpPr txBox="1">
            <a:spLocks/>
          </p:cNvSpPr>
          <p:nvPr/>
        </p:nvSpPr>
        <p:spPr>
          <a:xfrm>
            <a:off x="487016" y="1166887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sr-Latn-R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Projektovanje informacionih </a:t>
            </a:r>
            <a:r>
              <a:rPr lang="sr-Latn-RS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sistema</a:t>
            </a:r>
            <a:r>
              <a:rPr lang="en-US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- </a:t>
            </a:r>
            <a:r>
              <a:rPr lang="en-US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praksa</a:t>
            </a:r>
            <a:endParaRPr lang="en-U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37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108775"/>
            <a:ext cx="9069449" cy="56581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496" y="908720"/>
            <a:ext cx="5026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GRL </a:t>
            </a:r>
            <a:r>
              <a:rPr lang="en-US" sz="20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dijagram</a:t>
            </a:r>
            <a:r>
              <a:rPr lang="sr-Latn-RS" sz="2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-</a:t>
            </a:r>
            <a:r>
              <a:rPr lang="sr-Latn-RS" sz="20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k</a:t>
            </a:r>
            <a:r>
              <a:rPr lang="en-US" sz="20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vantitativni</a:t>
            </a:r>
            <a:r>
              <a:rPr lang="en-US" sz="20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model </a:t>
            </a:r>
            <a:r>
              <a:rPr lang="en-US" sz="20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evaluacije</a:t>
            </a:r>
            <a:endParaRPr lang="en-US" sz="20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19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611560" y="2420888"/>
            <a:ext cx="8155261" cy="4104456"/>
          </a:xfrm>
        </p:spPr>
        <p:txBody>
          <a:bodyPr>
            <a:normAutofit lnSpcReduction="10000"/>
          </a:bodyPr>
          <a:lstStyle/>
          <a:p>
            <a:pPr algn="l">
              <a:spcBef>
                <a:spcPts val="0"/>
              </a:spcBef>
            </a:pPr>
            <a:r>
              <a:rPr lang="sr-Latn-RS" sz="2400" b="1" dirty="0">
                <a:solidFill>
                  <a:schemeClr val="tx2"/>
                </a:solidFill>
                <a:latin typeface="Cambria" pitchFamily="18" charset="0"/>
              </a:rPr>
              <a:t>Informacioni sistem organizacije za javni gradski prevoz 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  <a:p>
            <a:pPr algn="l">
              <a:spcBef>
                <a:spcPts val="0"/>
              </a:spcBef>
            </a:pPr>
            <a:endParaRPr lang="en-US" sz="2400" dirty="0" smtClean="0">
              <a:solidFill>
                <a:schemeClr val="tx2"/>
              </a:solidFill>
              <a:latin typeface="Cambria" pitchFamily="18" charset="0"/>
            </a:endParaRPr>
          </a:p>
          <a:p>
            <a:pPr algn="l">
              <a:spcBef>
                <a:spcPts val="0"/>
              </a:spcBef>
            </a:pP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</a:rPr>
              <a:t>Sistem 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poseduje mogućnost registrovanja korisnika koji koriste mesečnu pretplatu na karte putem interneta i na lični zahtev na nekom od šaltera službe za evidenciju. Sistem vodi evidenciju o broju angažovanih vozila, broju prodatih karti, o zapošljenima i njihovom angažovanju. Predvideti mogućnost plaćanja naknada za gradski prevoz putem interneta, lično i uplatom na bankovni 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</a:rPr>
              <a:t>račun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. Provere prodaje karti vrše se na terenu i podaci se šalju ka centralnom serveru. Podaci o korisnicima i zapošljenima se čuvaju u centralizovanoj bazi podataka.</a:t>
            </a: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2EF316BD-FAF1-4DC4-A284-FAB162A7B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507" y="980728"/>
            <a:ext cx="8500322" cy="1008112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err="1" smtClean="0">
                <a:solidFill>
                  <a:schemeClr val="tx2"/>
                </a:solidFill>
                <a:latin typeface="Cambria" pitchFamily="18" charset="0"/>
              </a:rPr>
              <a:t>Prva</a:t>
            </a:r>
            <a:r>
              <a:rPr lang="en-US" sz="3600" dirty="0" smtClean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3600" dirty="0" err="1" smtClean="0">
                <a:solidFill>
                  <a:schemeClr val="tx2"/>
                </a:solidFill>
                <a:latin typeface="Cambria" pitchFamily="18" charset="0"/>
              </a:rPr>
              <a:t>fa</a:t>
            </a:r>
            <a:r>
              <a:rPr lang="sr-Latn-RS" sz="3600" dirty="0" smtClean="0">
                <a:solidFill>
                  <a:schemeClr val="tx2"/>
                </a:solidFill>
                <a:latin typeface="Cambria" pitchFamily="18" charset="0"/>
              </a:rPr>
              <a:t>za projekta – izrada GRL i UCM dijagrama</a:t>
            </a:r>
            <a:endParaRPr lang="en-US" sz="36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44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717536"/>
            <a:ext cx="6696744" cy="5879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521" y="980728"/>
            <a:ext cx="21602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GRL </a:t>
            </a:r>
            <a:r>
              <a:rPr lang="en-US" sz="20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dijagram</a:t>
            </a:r>
            <a:r>
              <a:rPr lang="sr-Latn-RS" sz="20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- </a:t>
            </a:r>
            <a:r>
              <a:rPr lang="en-US" sz="20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sistem</a:t>
            </a:r>
            <a:r>
              <a:rPr lang="en-US" sz="20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treba</a:t>
            </a:r>
            <a:r>
              <a:rPr lang="en-US" sz="2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da </a:t>
            </a:r>
            <a:r>
              <a:rPr lang="en-US" sz="20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zadovolji</a:t>
            </a:r>
            <a:r>
              <a:rPr lang="en-US" sz="2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sr-Latn-RS" sz="20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cilj </a:t>
            </a:r>
            <a:r>
              <a:rPr lang="en-US" sz="20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kroz</a:t>
            </a:r>
            <a:r>
              <a:rPr lang="en-US" sz="20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kooperaciju</a:t>
            </a:r>
            <a:r>
              <a:rPr lang="en-US" sz="2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njegovih</a:t>
            </a:r>
            <a:r>
              <a:rPr lang="en-US" sz="2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0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agenata</a:t>
            </a:r>
            <a:r>
              <a:rPr lang="sr-Latn-RS" sz="20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– </a:t>
            </a:r>
            <a:r>
              <a:rPr lang="sr-Latn-RS" sz="2000" b="1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kontroler/</a:t>
            </a:r>
          </a:p>
          <a:p>
            <a:r>
              <a:rPr lang="sr-Latn-RS" sz="2000" b="1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zaposlen na terenu</a:t>
            </a:r>
          </a:p>
        </p:txBody>
      </p:sp>
    </p:spTree>
    <p:extLst>
      <p:ext uri="{BB962C8B-B14F-4D97-AF65-F5344CB8AC3E}">
        <p14:creationId xmlns:p14="http://schemas.microsoft.com/office/powerpoint/2010/main" val="110008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727954"/>
            <a:ext cx="7062663" cy="5861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521" y="980728"/>
            <a:ext cx="21602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GRL </a:t>
            </a:r>
            <a:r>
              <a:rPr lang="en-US" sz="20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dijagram</a:t>
            </a:r>
            <a:r>
              <a:rPr lang="sr-Latn-RS" sz="20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- </a:t>
            </a:r>
            <a:r>
              <a:rPr lang="en-US" sz="20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sistem</a:t>
            </a:r>
            <a:r>
              <a:rPr lang="en-US" sz="20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treba</a:t>
            </a:r>
            <a:r>
              <a:rPr lang="en-US" sz="2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da </a:t>
            </a:r>
            <a:r>
              <a:rPr lang="en-US" sz="20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zadovolji</a:t>
            </a:r>
            <a:r>
              <a:rPr lang="en-US" sz="2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sr-Latn-RS" sz="20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cilj </a:t>
            </a:r>
            <a:r>
              <a:rPr lang="en-US" sz="20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kroz</a:t>
            </a:r>
            <a:r>
              <a:rPr lang="en-US" sz="20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kooperaciju</a:t>
            </a:r>
            <a:r>
              <a:rPr lang="en-US" sz="2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njegovih</a:t>
            </a:r>
            <a:r>
              <a:rPr lang="en-US" sz="2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0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agenata</a:t>
            </a:r>
            <a:r>
              <a:rPr lang="sr-Latn-RS" sz="20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– </a:t>
            </a:r>
            <a:r>
              <a:rPr lang="sr-Latn-RS" sz="2000" b="1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sistem</a:t>
            </a:r>
          </a:p>
        </p:txBody>
      </p:sp>
    </p:spTree>
    <p:extLst>
      <p:ext uri="{BB962C8B-B14F-4D97-AF65-F5344CB8AC3E}">
        <p14:creationId xmlns:p14="http://schemas.microsoft.com/office/powerpoint/2010/main" val="39579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52736"/>
            <a:ext cx="7772400" cy="1470025"/>
          </a:xfrm>
        </p:spPr>
        <p:txBody>
          <a:bodyPr>
            <a:normAutofit fontScale="90000"/>
          </a:bodyPr>
          <a:lstStyle/>
          <a:p>
            <a:pPr algn="l"/>
            <a:r>
              <a:rPr lang="en-US" sz="4900" dirty="0" err="1">
                <a:solidFill>
                  <a:schemeClr val="tx2"/>
                </a:solidFill>
                <a:latin typeface="Cambria" pitchFamily="18" charset="0"/>
              </a:rPr>
              <a:t>Blokovi</a:t>
            </a:r>
            <a:r>
              <a:rPr lang="en-US" sz="49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4900" dirty="0" err="1" smtClean="0">
                <a:solidFill>
                  <a:schemeClr val="tx2"/>
                </a:solidFill>
                <a:latin typeface="Cambria" pitchFamily="18" charset="0"/>
              </a:rPr>
              <a:t>znanja</a:t>
            </a:r>
            <a:r>
              <a:rPr lang="en-US" dirty="0" smtClean="0">
                <a:solidFill>
                  <a:schemeClr val="tx2"/>
                </a:solidFill>
                <a:latin typeface="Cambria" pitchFamily="18" charset="0"/>
              </a:rPr>
              <a:t/>
            </a:r>
            <a:br>
              <a:rPr lang="en-US" dirty="0" smtClean="0">
                <a:solidFill>
                  <a:schemeClr val="tx2"/>
                </a:solidFill>
                <a:latin typeface="Cambria" pitchFamily="18" charset="0"/>
              </a:rPr>
            </a:br>
            <a:r>
              <a:rPr lang="pl-PL" sz="3600" dirty="0">
                <a:solidFill>
                  <a:schemeClr val="tx2"/>
                </a:solidFill>
                <a:latin typeface="Cambria" pitchFamily="18" charset="0"/>
              </a:rPr>
              <a:t>Pogled vlasnika sistema na sistem podataka</a:t>
            </a:r>
            <a:endParaRPr lang="en-US" sz="3600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683568" y="2636912"/>
            <a:ext cx="7120880" cy="3096344"/>
          </a:xfrm>
        </p:spPr>
        <p:txBody>
          <a:bodyPr>
            <a:normAutofit/>
          </a:bodyPr>
          <a:lstStyle/>
          <a:p>
            <a:pPr marL="342900" indent="-342900" algn="l">
              <a:buFont typeface="Arial" pitchFamily="34" charset="0"/>
              <a:buChar char="•"/>
            </a:pPr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Vlasnik je zainteresovan za resurse poslovanja.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Zainteresovan je da za  svaki objekat i relacije između objekata identiﬁkuje eventualne probleme,  mogućnosti, ciljeve i ograničenja.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Vlasnik sistema je retko zainteresovan za detaljnije podatke u  vezi objekata i relacija, sem ukoliko nije i sam korisnik sistema</a:t>
            </a: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</a:rPr>
              <a:t>.</a:t>
            </a:r>
            <a:endParaRPr lang="vi-VN" sz="24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52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1" y="980728"/>
            <a:ext cx="21602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GRL </a:t>
            </a:r>
            <a:r>
              <a:rPr lang="en-US" sz="20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dijagram</a:t>
            </a:r>
            <a:r>
              <a:rPr lang="sr-Latn-RS" sz="20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- </a:t>
            </a:r>
            <a:r>
              <a:rPr lang="en-US" sz="20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sistem</a:t>
            </a:r>
            <a:r>
              <a:rPr lang="en-US" sz="20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treba</a:t>
            </a:r>
            <a:r>
              <a:rPr lang="en-US" sz="2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da </a:t>
            </a:r>
            <a:r>
              <a:rPr lang="en-US" sz="20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zadovolji</a:t>
            </a:r>
            <a:r>
              <a:rPr lang="en-US" sz="2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sr-Latn-RS" sz="20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cilj </a:t>
            </a:r>
            <a:r>
              <a:rPr lang="en-US" sz="20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kroz</a:t>
            </a:r>
            <a:r>
              <a:rPr lang="en-US" sz="20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kooperaciju</a:t>
            </a:r>
            <a:r>
              <a:rPr lang="en-US" sz="2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njegovih</a:t>
            </a:r>
            <a:r>
              <a:rPr lang="en-US" sz="2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0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agenata</a:t>
            </a:r>
            <a:r>
              <a:rPr lang="sr-Latn-RS" sz="20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– </a:t>
            </a:r>
            <a:r>
              <a:rPr lang="sr-Latn-RS" sz="2000" b="1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korisnik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124744"/>
            <a:ext cx="5207272" cy="4034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942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908720"/>
            <a:ext cx="7758646" cy="56300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1520" y="980728"/>
            <a:ext cx="3300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UCM </a:t>
            </a: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dijagram</a:t>
            </a:r>
            <a:r>
              <a:rPr lang="sr-Latn-R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– mapa 1</a:t>
            </a:r>
            <a:endParaRPr lang="en-US" sz="24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15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0" y="980728"/>
            <a:ext cx="4603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UCM </a:t>
            </a: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dijagram</a:t>
            </a:r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– </a:t>
            </a: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podmapa</a:t>
            </a:r>
            <a:r>
              <a:rPr lang="sr-Latn-R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mape 1</a:t>
            </a:r>
            <a:endParaRPr lang="en-US" sz="24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802247"/>
            <a:ext cx="9108504" cy="443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6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603184"/>
            <a:ext cx="9040813" cy="3369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7544" y="1229851"/>
            <a:ext cx="6912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UCM </a:t>
            </a:r>
            <a:r>
              <a:rPr lang="en-US" sz="24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dijagram</a:t>
            </a:r>
            <a:r>
              <a:rPr lang="sr-Latn-R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– kreiranje mesečne karte za novoregistrovanog korisnika</a:t>
            </a:r>
            <a:endParaRPr lang="en-US" sz="24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71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564904"/>
            <a:ext cx="9002329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27584" y="1628800"/>
            <a:ext cx="5352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UCM dijagram - plaćanje mesečne karte</a:t>
            </a:r>
            <a:endParaRPr lang="en-US" sz="24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80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922404"/>
            <a:ext cx="9045575" cy="4314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1520" y="1098520"/>
            <a:ext cx="3005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0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Provera korisnikove karte</a:t>
            </a:r>
            <a:endParaRPr lang="en-US" sz="20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99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098520"/>
            <a:ext cx="32491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UCM dijagram - mapa 3</a:t>
            </a:r>
          </a:p>
          <a:p>
            <a:r>
              <a:rPr lang="sr-Latn-R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- </a:t>
            </a:r>
            <a:r>
              <a:rPr lang="sr-Latn-RS" sz="2400" b="1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korisnik</a:t>
            </a:r>
            <a:endParaRPr lang="en-US" sz="24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75" y="1501477"/>
            <a:ext cx="7116763" cy="509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187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1" y="1098520"/>
            <a:ext cx="14401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UCM dijagram - mapa 3</a:t>
            </a:r>
          </a:p>
          <a:p>
            <a:r>
              <a:rPr lang="sr-Latn-R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- </a:t>
            </a:r>
            <a:r>
              <a:rPr lang="sr-Latn-RS" sz="2400" b="1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sistem</a:t>
            </a:r>
            <a:endParaRPr lang="en-US" sz="24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508" y="842664"/>
            <a:ext cx="7545387" cy="575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90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098520"/>
            <a:ext cx="4608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UCM dijagram - mapa 3</a:t>
            </a:r>
          </a:p>
          <a:p>
            <a:r>
              <a:rPr lang="sr-Latn-R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- </a:t>
            </a:r>
            <a:r>
              <a:rPr lang="sr-Latn-RS" sz="2400" b="1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kontrolor</a:t>
            </a:r>
            <a:endParaRPr lang="en-US" sz="24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62" y="1953911"/>
            <a:ext cx="7907337" cy="433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514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7016" y="2708920"/>
            <a:ext cx="7993498" cy="3096344"/>
          </a:xfrm>
        </p:spPr>
        <p:txBody>
          <a:bodyPr>
            <a:normAutofit/>
          </a:bodyPr>
          <a:lstStyle/>
          <a:p>
            <a:pPr algn="l"/>
            <a:r>
              <a:rPr lang="sr-Latn-RS" sz="2800" dirty="0" smtClean="0">
                <a:solidFill>
                  <a:srgbClr val="0070C0"/>
                </a:solidFill>
                <a:latin typeface="Cambria" pitchFamily="18" charset="0"/>
                <a:ea typeface="Cambria" pitchFamily="18" charset="0"/>
              </a:rPr>
              <a:t>Izveštaj I faze projekta postaviti na github-u (PIS_2022_2023) u okviru foldera Aktivnosti studenata u docx ili pdf formatu, zajedno sa fajlovima izrađenih dijagrama u izvornom formatu.</a:t>
            </a:r>
            <a:r>
              <a:rPr lang="sr-Latn-RS" sz="2800" dirty="0" smtClean="0">
                <a:latin typeface="Cambria" pitchFamily="18" charset="0"/>
                <a:ea typeface="Cambria" pitchFamily="18" charset="0"/>
              </a:rPr>
              <a:t/>
            </a:r>
            <a:br>
              <a:rPr lang="sr-Latn-RS" sz="2800" dirty="0" smtClean="0">
                <a:latin typeface="Cambria" pitchFamily="18" charset="0"/>
                <a:ea typeface="Cambria" pitchFamily="18" charset="0"/>
              </a:rPr>
            </a:br>
            <a:r>
              <a:rPr lang="sr-Latn-RS" sz="2800" smtClean="0">
                <a:latin typeface="Cambria" pitchFamily="18" charset="0"/>
                <a:ea typeface="Cambria" pitchFamily="18" charset="0"/>
                <a:hlinkClick r:id="rId2"/>
              </a:rPr>
              <a:t>https://github.com/ProfesorDimic/PIS_2022_2023/tree/main/Aktivnosti%20studenata/Projekti%20studenata</a:t>
            </a:r>
            <a:endParaRPr lang="en-US" sz="2800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48BB9508-409F-463D-956D-B7807E3F0C14}"/>
              </a:ext>
            </a:extLst>
          </p:cNvPr>
          <p:cNvSpPr txBox="1">
            <a:spLocks/>
          </p:cNvSpPr>
          <p:nvPr/>
        </p:nvSpPr>
        <p:spPr>
          <a:xfrm>
            <a:off x="487016" y="105273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sr-Latn-RS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Izveštaj</a:t>
            </a:r>
            <a:endParaRPr lang="en-U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30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52736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chemeClr val="tx2"/>
                </a:solidFill>
                <a:latin typeface="Cambria" pitchFamily="18" charset="0"/>
              </a:rPr>
              <a:t>Blokovi</a:t>
            </a:r>
            <a:r>
              <a:rPr lang="en-US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Cambria" pitchFamily="18" charset="0"/>
              </a:rPr>
              <a:t>znanja</a:t>
            </a:r>
            <a:r>
              <a:rPr lang="en-US" dirty="0" smtClean="0">
                <a:solidFill>
                  <a:schemeClr val="tx2"/>
                </a:solidFill>
                <a:latin typeface="Cambria" pitchFamily="18" charset="0"/>
              </a:rPr>
              <a:t/>
            </a:r>
            <a:br>
              <a:rPr lang="en-US" dirty="0" smtClean="0">
                <a:solidFill>
                  <a:schemeClr val="tx2"/>
                </a:solidFill>
                <a:latin typeface="Cambria" pitchFamily="18" charset="0"/>
              </a:rPr>
            </a:br>
            <a:r>
              <a:rPr lang="pl-PL" sz="3200" dirty="0">
                <a:solidFill>
                  <a:schemeClr val="tx2"/>
                </a:solidFill>
                <a:latin typeface="Cambria" pitchFamily="18" charset="0"/>
              </a:rPr>
              <a:t>Pogled korisnika </a:t>
            </a:r>
            <a:r>
              <a:rPr lang="pl-PL" sz="3200" dirty="0" smtClean="0">
                <a:solidFill>
                  <a:schemeClr val="tx2"/>
                </a:solidFill>
                <a:latin typeface="Cambria" pitchFamily="18" charset="0"/>
              </a:rPr>
              <a:t>na </a:t>
            </a:r>
            <a:r>
              <a:rPr lang="pl-PL" sz="3200" dirty="0">
                <a:solidFill>
                  <a:schemeClr val="tx2"/>
                </a:solidFill>
                <a:latin typeface="Cambria" pitchFamily="18" charset="0"/>
              </a:rPr>
              <a:t>sistem podataka</a:t>
            </a:r>
            <a:endParaRPr lang="en-US" sz="3200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683568" y="2636912"/>
            <a:ext cx="7120880" cy="3096344"/>
          </a:xfrm>
        </p:spPr>
        <p:txBody>
          <a:bodyPr>
            <a:normAutofit/>
          </a:bodyPr>
          <a:lstStyle/>
          <a:p>
            <a:pPr marL="342900" indent="-342900" algn="l">
              <a:buFont typeface="Arial" pitchFamily="34" charset="0"/>
              <a:buChar char="•"/>
            </a:pPr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Korisnici IS svakodnevno prikupljaju, skladište, obrađuju, uređuju i koriste te podatke. 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Za njih su podaci smešteni  po fasciklama, knjigama, organizovani po spreadsheets datotekama ili  uskladišteni unutar baza podataka. 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Izazov u sistemskoj analizi jeste da  se identiﬁkuju i veriﬁ kuju zahtevi za podacima.</a:t>
            </a:r>
          </a:p>
        </p:txBody>
      </p:sp>
    </p:spTree>
    <p:extLst>
      <p:ext uri="{BB962C8B-B14F-4D97-AF65-F5344CB8AC3E}">
        <p14:creationId xmlns:p14="http://schemas.microsoft.com/office/powerpoint/2010/main" val="125692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52736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chemeClr val="tx2"/>
                </a:solidFill>
                <a:latin typeface="Cambria" pitchFamily="18" charset="0"/>
              </a:rPr>
              <a:t>Blokovi</a:t>
            </a:r>
            <a:r>
              <a:rPr lang="en-US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Cambria" pitchFamily="18" charset="0"/>
              </a:rPr>
              <a:t>znanja</a:t>
            </a:r>
            <a:r>
              <a:rPr lang="en-US" dirty="0" smtClean="0">
                <a:solidFill>
                  <a:schemeClr val="tx2"/>
                </a:solidFill>
                <a:latin typeface="Cambria" pitchFamily="18" charset="0"/>
              </a:rPr>
              <a:t/>
            </a:r>
            <a:br>
              <a:rPr lang="en-US" dirty="0" smtClean="0">
                <a:solidFill>
                  <a:schemeClr val="tx2"/>
                </a:solidFill>
                <a:latin typeface="Cambria" pitchFamily="18" charset="0"/>
              </a:rPr>
            </a:br>
            <a:r>
              <a:rPr lang="pl-PL" sz="3200" dirty="0">
                <a:solidFill>
                  <a:schemeClr val="tx2"/>
                </a:solidFill>
                <a:latin typeface="Cambria" pitchFamily="18" charset="0"/>
              </a:rPr>
              <a:t>Pogled projektanta </a:t>
            </a:r>
            <a:r>
              <a:rPr lang="pl-PL" sz="3200" dirty="0" smtClean="0">
                <a:solidFill>
                  <a:schemeClr val="tx2"/>
                </a:solidFill>
                <a:latin typeface="Cambria" pitchFamily="18" charset="0"/>
              </a:rPr>
              <a:t>na </a:t>
            </a:r>
            <a:r>
              <a:rPr lang="pl-PL" sz="3200" dirty="0">
                <a:solidFill>
                  <a:schemeClr val="tx2"/>
                </a:solidFill>
                <a:latin typeface="Cambria" pitchFamily="18" charset="0"/>
              </a:rPr>
              <a:t>sistem podataka</a:t>
            </a:r>
            <a:endParaRPr lang="en-US" sz="3200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683568" y="2636912"/>
            <a:ext cx="7120880" cy="3600400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itchFamily="34" charset="0"/>
              <a:buChar char="•"/>
            </a:pPr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Projektanti sistema  prevode zahteve korisnika u baze podataka, koje će biti dostupne putem  informacionog sistema. 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Pogled projektanta sistema na sistem podataka  je u obliku šeme baze podataka.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Projektant bi  trebao da odgovori i na pitanja: </a:t>
            </a:r>
            <a:endParaRPr lang="en-US" sz="2400" dirty="0" smtClean="0">
              <a:solidFill>
                <a:schemeClr val="tx2"/>
              </a:solidFill>
              <a:latin typeface="Cambria" pitchFamily="18" charset="0"/>
            </a:endParaRPr>
          </a:p>
          <a:p>
            <a:pPr marL="800100" lvl="1" indent="-342900" algn="l">
              <a:buFont typeface="Arial" pitchFamily="34" charset="0"/>
              <a:buChar char="•"/>
            </a:pPr>
            <a:r>
              <a:rPr lang="vi-VN" sz="2000" dirty="0" smtClean="0">
                <a:solidFill>
                  <a:schemeClr val="tx2"/>
                </a:solidFill>
                <a:latin typeface="Cambria" pitchFamily="18" charset="0"/>
              </a:rPr>
              <a:t>Koje </a:t>
            </a:r>
            <a:r>
              <a:rPr lang="vi-VN" sz="2000" dirty="0">
                <a:solidFill>
                  <a:schemeClr val="tx2"/>
                </a:solidFill>
                <a:latin typeface="Cambria" pitchFamily="18" charset="0"/>
              </a:rPr>
              <a:t>baze podataka će se koristiti? </a:t>
            </a:r>
            <a:endParaRPr lang="en-US" sz="2000" dirty="0" smtClean="0">
              <a:solidFill>
                <a:schemeClr val="tx2"/>
              </a:solidFill>
              <a:latin typeface="Cambria" pitchFamily="18" charset="0"/>
            </a:endParaRPr>
          </a:p>
          <a:p>
            <a:pPr marL="800100" lvl="1" indent="-342900" algn="l">
              <a:buFont typeface="Arial" pitchFamily="34" charset="0"/>
              <a:buChar char="•"/>
            </a:pPr>
            <a:r>
              <a:rPr lang="vi-VN" sz="2000" dirty="0" smtClean="0">
                <a:solidFill>
                  <a:schemeClr val="tx2"/>
                </a:solidFill>
                <a:latin typeface="Cambria" pitchFamily="18" charset="0"/>
              </a:rPr>
              <a:t>Na </a:t>
            </a:r>
            <a:r>
              <a:rPr lang="vi-VN" sz="2000" dirty="0">
                <a:solidFill>
                  <a:schemeClr val="tx2"/>
                </a:solidFill>
                <a:latin typeface="Cambria" pitchFamily="18" charset="0"/>
              </a:rPr>
              <a:t>kojoj </a:t>
            </a:r>
            <a:r>
              <a:rPr lang="vi-VN" sz="2000" dirty="0" smtClean="0">
                <a:solidFill>
                  <a:schemeClr val="tx2"/>
                </a:solidFill>
                <a:latin typeface="Cambria" pitchFamily="18" charset="0"/>
              </a:rPr>
              <a:t>platformi </a:t>
            </a:r>
            <a:r>
              <a:rPr lang="vi-VN" sz="2000" dirty="0">
                <a:solidFill>
                  <a:schemeClr val="tx2"/>
                </a:solidFill>
                <a:latin typeface="Cambria" pitchFamily="18" charset="0"/>
              </a:rPr>
              <a:t>će se instalirati? </a:t>
            </a:r>
            <a:endParaRPr lang="en-US" sz="2000" dirty="0" smtClean="0">
              <a:solidFill>
                <a:schemeClr val="tx2"/>
              </a:solidFill>
              <a:latin typeface="Cambria" pitchFamily="18" charset="0"/>
            </a:endParaRPr>
          </a:p>
          <a:p>
            <a:pPr marL="800100" lvl="1" indent="-342900" algn="l">
              <a:buFont typeface="Arial" pitchFamily="34" charset="0"/>
              <a:buChar char="•"/>
            </a:pPr>
            <a:r>
              <a:rPr lang="vi-VN" sz="2000" dirty="0" smtClean="0">
                <a:solidFill>
                  <a:schemeClr val="tx2"/>
                </a:solidFill>
                <a:latin typeface="Cambria" pitchFamily="18" charset="0"/>
              </a:rPr>
              <a:t>Koje </a:t>
            </a:r>
            <a:r>
              <a:rPr lang="vi-VN" sz="2000" dirty="0">
                <a:solidFill>
                  <a:schemeClr val="tx2"/>
                </a:solidFill>
                <a:latin typeface="Cambria" pitchFamily="18" charset="0"/>
              </a:rPr>
              <a:t>tehnologije će </a:t>
            </a:r>
            <a:r>
              <a:rPr lang="vi-VN" sz="2000" dirty="0" smtClean="0">
                <a:solidFill>
                  <a:schemeClr val="tx2"/>
                </a:solidFill>
                <a:latin typeface="Cambria" pitchFamily="18" charset="0"/>
              </a:rPr>
              <a:t>se </a:t>
            </a:r>
            <a:r>
              <a:rPr lang="vi-VN" sz="2000" dirty="0">
                <a:solidFill>
                  <a:schemeClr val="tx2"/>
                </a:solidFill>
                <a:latin typeface="Cambria" pitchFamily="18" charset="0"/>
              </a:rPr>
              <a:t>koristiti za smeštanje podataka u OLAP baze podataka i skladišta podataka</a:t>
            </a:r>
            <a:r>
              <a:rPr lang="vi-VN" sz="2000" dirty="0" smtClean="0">
                <a:solidFill>
                  <a:schemeClr val="tx2"/>
                </a:solidFill>
                <a:latin typeface="Cambria" pitchFamily="18" charset="0"/>
              </a:rPr>
              <a:t>?</a:t>
            </a:r>
            <a:endParaRPr lang="vi-VN" sz="20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7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52736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chemeClr val="tx2"/>
                </a:solidFill>
                <a:latin typeface="Cambria" pitchFamily="18" charset="0"/>
              </a:rPr>
              <a:t>Blokovi</a:t>
            </a:r>
            <a:r>
              <a:rPr lang="en-US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Cambria" pitchFamily="18" charset="0"/>
              </a:rPr>
              <a:t>znanja</a:t>
            </a:r>
            <a:r>
              <a:rPr lang="en-US" dirty="0" smtClean="0">
                <a:solidFill>
                  <a:schemeClr val="tx2"/>
                </a:solidFill>
                <a:latin typeface="Cambria" pitchFamily="18" charset="0"/>
              </a:rPr>
              <a:t/>
            </a:r>
            <a:br>
              <a:rPr lang="en-US" dirty="0" smtClean="0">
                <a:solidFill>
                  <a:schemeClr val="tx2"/>
                </a:solidFill>
                <a:latin typeface="Cambria" pitchFamily="18" charset="0"/>
              </a:rPr>
            </a:br>
            <a:r>
              <a:rPr lang="pl-PL" sz="3200" dirty="0">
                <a:solidFill>
                  <a:schemeClr val="tx2"/>
                </a:solidFill>
                <a:latin typeface="Cambria" pitchFamily="18" charset="0"/>
              </a:rPr>
              <a:t>Pogled </a:t>
            </a:r>
            <a:r>
              <a:rPr lang="en-US" sz="3200" dirty="0" err="1" smtClean="0">
                <a:solidFill>
                  <a:schemeClr val="tx2"/>
                </a:solidFill>
                <a:latin typeface="Cambria" pitchFamily="18" charset="0"/>
              </a:rPr>
              <a:t>graditelja</a:t>
            </a:r>
            <a:r>
              <a:rPr lang="pl-PL" sz="3200" dirty="0" smtClean="0">
                <a:solidFill>
                  <a:schemeClr val="tx2"/>
                </a:solidFill>
                <a:latin typeface="Cambria" pitchFamily="18" charset="0"/>
              </a:rPr>
              <a:t> na </a:t>
            </a:r>
            <a:r>
              <a:rPr lang="pl-PL" sz="3200" dirty="0">
                <a:solidFill>
                  <a:schemeClr val="tx2"/>
                </a:solidFill>
                <a:latin typeface="Cambria" pitchFamily="18" charset="0"/>
              </a:rPr>
              <a:t>sistem podataka</a:t>
            </a:r>
            <a:endParaRPr lang="en-US" sz="3200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683568" y="2708920"/>
            <a:ext cx="7120880" cy="3600400"/>
          </a:xfrm>
        </p:spPr>
        <p:txBody>
          <a:bodyPr>
            <a:normAutofit/>
          </a:bodyPr>
          <a:lstStyle/>
          <a:p>
            <a:pPr marL="342900" indent="-342900" algn="l">
              <a:buFont typeface="Arial" pitchFamily="34" charset="0"/>
              <a:buChar char="•"/>
            </a:pPr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Graditelji sistema su najbliži korisnici tehnologije baze podataka.  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Oni moraju da predstavljaju podatke u veoma preciznoj jezičkoj formi.  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Najkorišćeniji standardni upitni jezik koji omogućava komunikaciju sa  bazom podataka jeste SQL (Structured Query Language).</a:t>
            </a:r>
          </a:p>
        </p:txBody>
      </p:sp>
    </p:spTree>
    <p:extLst>
      <p:ext uri="{BB962C8B-B14F-4D97-AF65-F5344CB8AC3E}">
        <p14:creationId xmlns:p14="http://schemas.microsoft.com/office/powerpoint/2010/main" val="371166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2831</TotalTime>
  <Words>2966</Words>
  <Application>Microsoft Office PowerPoint</Application>
  <PresentationFormat>On-screen Show (4:3)</PresentationFormat>
  <Paragraphs>305</Paragraphs>
  <Slides>69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1" baseType="lpstr">
      <vt:lpstr>Office Theme</vt:lpstr>
      <vt:lpstr>Visio</vt:lpstr>
      <vt:lpstr>Projektovanje informacionih sistema - predavanja</vt:lpstr>
      <vt:lpstr>Arhitektura IS</vt:lpstr>
      <vt:lpstr>Arhitektura IS</vt:lpstr>
      <vt:lpstr>Arhitektura IS</vt:lpstr>
      <vt:lpstr>Arhitektura IS</vt:lpstr>
      <vt:lpstr>Blokovi znanja Pogled vlasnika sistema na sistem podataka</vt:lpstr>
      <vt:lpstr>Blokovi znanja Pogled korisnika na sistem podataka</vt:lpstr>
      <vt:lpstr>Blokovi znanja Pogled projektanta na sistem podataka</vt:lpstr>
      <vt:lpstr>Blokovi znanja Pogled graditelja na sistem podataka</vt:lpstr>
      <vt:lpstr>Blokovi procesa Pogled vlasnika sistema na procese sistema</vt:lpstr>
      <vt:lpstr>Blokovi procesa Pogled korisnika na procese sistema</vt:lpstr>
      <vt:lpstr>Blokovi procesa Pogled projektanta na procese sistema</vt:lpstr>
      <vt:lpstr>Blokovi procesa Pogled graditelja na procese sistema</vt:lpstr>
      <vt:lpstr>Blokovi komunikacije Pogled vlasnika sistema na komunikacije</vt:lpstr>
      <vt:lpstr>Blokovi komunikacije Pogled korisnika sistema na komunikacije</vt:lpstr>
      <vt:lpstr>Blokovi komunikacije Pogled projektanta sistema na komunikacije</vt:lpstr>
      <vt:lpstr>Blokovi komunikacije Pogled graditelja sistema na komunikacije</vt:lpstr>
      <vt:lpstr>Aspekti Informacionih sistema</vt:lpstr>
      <vt:lpstr>Poslovni aspekt</vt:lpstr>
      <vt:lpstr>Aspekt operative </vt:lpstr>
      <vt:lpstr>Organizaciona arhitektura </vt:lpstr>
      <vt:lpstr>Poslovna arhitektura </vt:lpstr>
      <vt:lpstr>PowerPoint Presentation</vt:lpstr>
      <vt:lpstr>Informaciona arhitektura </vt:lpstr>
      <vt:lpstr>Aplikaciona arhitektura </vt:lpstr>
      <vt:lpstr>PowerPoint Presentation</vt:lpstr>
      <vt:lpstr>Tehnološka arhitektura </vt:lpstr>
      <vt:lpstr>Tehnološka arhitektura </vt:lpstr>
      <vt:lpstr>Uticaji sa poslovnog aspekta</vt:lpstr>
      <vt:lpstr>Uticaji aspekta tehnologije</vt:lpstr>
      <vt:lpstr>Aspekt informacione arhitekture (arhitekturni aspekt)</vt:lpstr>
      <vt:lpstr>PowerPoint Presentation</vt:lpstr>
      <vt:lpstr>SOA servisi</vt:lpstr>
      <vt:lpstr>Klijent-server arhitektura</vt:lpstr>
      <vt:lpstr>Klijent-server arhitektura</vt:lpstr>
      <vt:lpstr>Klijent-server arhitektura</vt:lpstr>
      <vt:lpstr>Dvoslojna arhitektura</vt:lpstr>
      <vt:lpstr>PowerPoint Presentation</vt:lpstr>
      <vt:lpstr>Višeslojna arhitektura</vt:lpstr>
      <vt:lpstr>Karakteristike troslojne arhitekture</vt:lpstr>
      <vt:lpstr>Troslojna arhitektura</vt:lpstr>
      <vt:lpstr>Troslojna arhitektura - prednosti</vt:lpstr>
      <vt:lpstr>Troslojna arhitektura - prednosti</vt:lpstr>
      <vt:lpstr>PowerPoint Presentation</vt:lpstr>
      <vt:lpstr>1. Korisnički interfejs</vt:lpstr>
      <vt:lpstr>2. Nivo aplikacije (poslovna logika, logički nivo, srednji nivo)</vt:lpstr>
      <vt:lpstr>Primer upotrebe – Web</vt:lpstr>
      <vt:lpstr>Verzije arhitektura</vt:lpstr>
      <vt:lpstr>Java tehnologije za izgradnju višeslojnih sistema</vt:lpstr>
      <vt:lpstr>Java tehnologije za izgradnju višeslojnih sistema</vt:lpstr>
      <vt:lpstr>Java tehnologije za izgradnju višeslojnih sistema</vt:lpstr>
      <vt:lpstr>Distribuirana arhitektura</vt:lpstr>
      <vt:lpstr>Distribuirane baze podataka</vt:lpstr>
      <vt:lpstr>Prednosti distribuiranih sistema za upravljanje bazama podataka</vt:lpstr>
      <vt:lpstr>Primer izrade projekta kroz modelovanje nefunkcionalnih i funkcionalnih zahteva Informacioni sistem gradskog saobraćajnog prevoznika</vt:lpstr>
      <vt:lpstr>PowerPoint Presentation</vt:lpstr>
      <vt:lpstr>Prva faza projekta – izrada GRL i UCM dijagrama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Izveštaj I faze projekta postaviti na github-u (PIS_2022_2023) u okviru foldera Aktivnosti studenata u docx ili pdf formatu, zajedno sa fajlovima izrađenih dijagrama u izvornom formatu. https://github.com/ProfesorDimic/PIS_2022_2023/tree/main/Aktivnosti%20studenata/Projekti%20studenata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Poslovni i pravni fakultet</dc:title>
  <dc:creator>Windows User</dc:creator>
  <cp:lastModifiedBy>Korisnik</cp:lastModifiedBy>
  <cp:revision>56</cp:revision>
  <dcterms:created xsi:type="dcterms:W3CDTF">2021-02-24T10:06:34Z</dcterms:created>
  <dcterms:modified xsi:type="dcterms:W3CDTF">2022-11-13T20:21:13Z</dcterms:modified>
</cp:coreProperties>
</file>